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6858000" cx="12192000"/>
  <p:notesSz cx="6858000" cy="9144000"/>
  <p:embeddedFontLst>
    <p:embeddedFont>
      <p:font typeface="Open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47">
          <p15:clr>
            <a:srgbClr val="000000"/>
          </p15:clr>
        </p15:guide>
        <p15:guide id="2" orient="horz" pos="1344">
          <p15:clr>
            <a:srgbClr val="A4A3A4"/>
          </p15:clr>
        </p15:guide>
        <p15:guide id="3" orient="horz" pos="9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03659B-D429-46D6-92A7-2AF3B987962D}">
  <a:tblStyle styleId="{BC03659B-D429-46D6-92A7-2AF3B98796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7"/>
        <p:guide pos="1344" orient="horz"/>
        <p:guide pos="98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11" Type="http://schemas.openxmlformats.org/officeDocument/2006/relationships/slide" Target="slides/slide4.xml"/><Relationship Id="rId22" Type="http://schemas.openxmlformats.org/officeDocument/2006/relationships/font" Target="fonts/OpenSans-bold.fntdata"/><Relationship Id="rId10" Type="http://schemas.openxmlformats.org/officeDocument/2006/relationships/slide" Target="slides/slide3.xml"/><Relationship Id="rId21" Type="http://schemas.openxmlformats.org/officeDocument/2006/relationships/font" Target="fonts/OpenSans-regular.fntdata"/><Relationship Id="rId13" Type="http://schemas.openxmlformats.org/officeDocument/2006/relationships/slide" Target="slides/slide6.xml"/><Relationship Id="rId24" Type="http://schemas.openxmlformats.org/officeDocument/2006/relationships/font" Target="fonts/OpenSans-boldItalic.fntdata"/><Relationship Id="rId12" Type="http://schemas.openxmlformats.org/officeDocument/2006/relationships/slide" Target="slides/slide5.xml"/><Relationship Id="rId23" Type="http://schemas.openxmlformats.org/officeDocument/2006/relationships/font" Target="fonts/OpenSan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1.xml"/><Relationship Id="rId19" Type="http://schemas.openxmlformats.org/officeDocument/2006/relationships/slide" Target="slides/slide12.xml"/><Relationship Id="rId6" Type="http://schemas.openxmlformats.org/officeDocument/2006/relationships/slideMaster" Target="slideMasters/slideMaster2.xml"/><Relationship Id="rId18" Type="http://schemas.openxmlformats.org/officeDocument/2006/relationships/slide" Target="slides/slide1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 name="Google Shape;6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92f41e959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392f41e959_4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92f41e959_4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392f41e959_4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92f41e959_4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392f41e959_4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92f41e959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392f41e959_4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92f41e959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3392f41e959_4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392f41e959_4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392f41e959_4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93685511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393685511a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 Id="rId4"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showMasterSp="0" type="title">
  <p:cSld name="TITLE">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8845" l="0" r="0" t="16270"/>
          <a:stretch/>
        </p:blipFill>
        <p:spPr>
          <a:xfrm>
            <a:off x="0" y="0"/>
            <a:ext cx="12192000" cy="6858000"/>
          </a:xfrm>
          <a:prstGeom prst="rect">
            <a:avLst/>
          </a:prstGeom>
          <a:noFill/>
          <a:ln>
            <a:noFill/>
          </a:ln>
        </p:spPr>
      </p:pic>
      <p:grpSp>
        <p:nvGrpSpPr>
          <p:cNvPr id="11" name="Google Shape;11;p2"/>
          <p:cNvGrpSpPr/>
          <p:nvPr/>
        </p:nvGrpSpPr>
        <p:grpSpPr>
          <a:xfrm>
            <a:off x="694478" y="633067"/>
            <a:ext cx="9502816" cy="4706741"/>
            <a:chOff x="694478" y="633067"/>
            <a:chExt cx="9502816" cy="4706741"/>
          </a:xfrm>
        </p:grpSpPr>
        <p:pic>
          <p:nvPicPr>
            <p:cNvPr id="12" name="Google Shape;12;p2"/>
            <p:cNvPicPr preferRelativeResize="0"/>
            <p:nvPr/>
          </p:nvPicPr>
          <p:blipFill rotWithShape="1">
            <a:blip r:embed="rId3">
              <a:alphaModFix/>
            </a:blip>
            <a:srcRect b="0" l="0" r="0" t="0"/>
            <a:stretch/>
          </p:blipFill>
          <p:spPr>
            <a:xfrm>
              <a:off x="694481" y="633067"/>
              <a:ext cx="9502813" cy="4706741"/>
            </a:xfrm>
            <a:prstGeom prst="rect">
              <a:avLst/>
            </a:prstGeom>
            <a:noFill/>
            <a:ln>
              <a:noFill/>
            </a:ln>
          </p:spPr>
        </p:pic>
        <p:sp>
          <p:nvSpPr>
            <p:cNvPr id="13" name="Google Shape;13;p2"/>
            <p:cNvSpPr/>
            <p:nvPr/>
          </p:nvSpPr>
          <p:spPr>
            <a:xfrm>
              <a:off x="694478" y="5306991"/>
              <a:ext cx="9502813" cy="28800"/>
            </a:xfrm>
            <a:prstGeom prst="rect">
              <a:avLst/>
            </a:prstGeom>
            <a:solidFill>
              <a:srgbClr val="E6E7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14" name="Google Shape;14;p2"/>
          <p:cNvPicPr preferRelativeResize="0"/>
          <p:nvPr/>
        </p:nvPicPr>
        <p:blipFill rotWithShape="1">
          <a:blip r:embed="rId4">
            <a:alphaModFix/>
          </a:blip>
          <a:srcRect b="0" l="0" r="0" t="0"/>
          <a:stretch/>
        </p:blipFill>
        <p:spPr>
          <a:xfrm>
            <a:off x="9157539" y="611835"/>
            <a:ext cx="2361600" cy="721959"/>
          </a:xfrm>
          <a:prstGeom prst="rect">
            <a:avLst/>
          </a:prstGeom>
          <a:noFill/>
          <a:ln>
            <a:noFill/>
          </a:ln>
        </p:spPr>
      </p:pic>
      <p:sp>
        <p:nvSpPr>
          <p:cNvPr id="15" name="Google Shape;15;p2"/>
          <p:cNvSpPr txBox="1"/>
          <p:nvPr>
            <p:ph type="ctrTitle"/>
          </p:nvPr>
        </p:nvSpPr>
        <p:spPr>
          <a:xfrm>
            <a:off x="1078287" y="831273"/>
            <a:ext cx="9119010" cy="3416636"/>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Open Sans"/>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
          <p:cNvSpPr txBox="1"/>
          <p:nvPr>
            <p:ph idx="1" type="subTitle"/>
          </p:nvPr>
        </p:nvSpPr>
        <p:spPr>
          <a:xfrm>
            <a:off x="1078286" y="4363657"/>
            <a:ext cx="9119010" cy="968117"/>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800"/>
              <a:buNone/>
              <a:defRPr sz="2800">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showMasterSp="0" type="title">
  <p:cSld name="TITLE">
    <p:bg>
      <p:bgPr>
        <a:solidFill>
          <a:schemeClr val="lt1"/>
        </a:solidFill>
      </p:bgPr>
    </p:bg>
    <p:spTree>
      <p:nvGrpSpPr>
        <p:cNvPr id="54" name="Shape 54"/>
        <p:cNvGrpSpPr/>
        <p:nvPr/>
      </p:nvGrpSpPr>
      <p:grpSpPr>
        <a:xfrm>
          <a:off x="0" y="0"/>
          <a:ext cx="0" cy="0"/>
          <a:chOff x="0" y="0"/>
          <a:chExt cx="0" cy="0"/>
        </a:xfrm>
      </p:grpSpPr>
      <p:pic>
        <p:nvPicPr>
          <p:cNvPr id="55" name="Google Shape;55;p12"/>
          <p:cNvPicPr preferRelativeResize="0"/>
          <p:nvPr/>
        </p:nvPicPr>
        <p:blipFill rotWithShape="1">
          <a:blip r:embed="rId2">
            <a:alphaModFix/>
          </a:blip>
          <a:srcRect b="8843" l="0" r="0" t="16272"/>
          <a:stretch/>
        </p:blipFill>
        <p:spPr>
          <a:xfrm>
            <a:off x="0" y="0"/>
            <a:ext cx="12192000" cy="6858000"/>
          </a:xfrm>
          <a:prstGeom prst="rect">
            <a:avLst/>
          </a:prstGeom>
          <a:noFill/>
          <a:ln>
            <a:noFill/>
          </a:ln>
        </p:spPr>
      </p:pic>
      <p:grpSp>
        <p:nvGrpSpPr>
          <p:cNvPr id="56" name="Google Shape;56;p12"/>
          <p:cNvGrpSpPr/>
          <p:nvPr/>
        </p:nvGrpSpPr>
        <p:grpSpPr>
          <a:xfrm>
            <a:off x="694478" y="633067"/>
            <a:ext cx="9502817" cy="4706742"/>
            <a:chOff x="694478" y="633067"/>
            <a:chExt cx="9502817" cy="4706742"/>
          </a:xfrm>
        </p:grpSpPr>
        <p:pic>
          <p:nvPicPr>
            <p:cNvPr id="57" name="Google Shape;57;p12"/>
            <p:cNvPicPr preferRelativeResize="0"/>
            <p:nvPr/>
          </p:nvPicPr>
          <p:blipFill rotWithShape="1">
            <a:blip r:embed="rId3">
              <a:alphaModFix/>
            </a:blip>
            <a:srcRect b="0" l="0" r="0" t="0"/>
            <a:stretch/>
          </p:blipFill>
          <p:spPr>
            <a:xfrm>
              <a:off x="694481" y="633067"/>
              <a:ext cx="9502814" cy="4706742"/>
            </a:xfrm>
            <a:prstGeom prst="rect">
              <a:avLst/>
            </a:prstGeom>
            <a:noFill/>
            <a:ln>
              <a:noFill/>
            </a:ln>
          </p:spPr>
        </p:pic>
        <p:sp>
          <p:nvSpPr>
            <p:cNvPr id="58" name="Google Shape;58;p12"/>
            <p:cNvSpPr/>
            <p:nvPr/>
          </p:nvSpPr>
          <p:spPr>
            <a:xfrm>
              <a:off x="694478" y="5306991"/>
              <a:ext cx="9502800" cy="28800"/>
            </a:xfrm>
            <a:prstGeom prst="rect">
              <a:avLst/>
            </a:prstGeom>
            <a:solidFill>
              <a:srgbClr val="E6E7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59" name="Google Shape;59;p12"/>
          <p:cNvPicPr preferRelativeResize="0"/>
          <p:nvPr/>
        </p:nvPicPr>
        <p:blipFill rotWithShape="1">
          <a:blip r:embed="rId4">
            <a:alphaModFix/>
          </a:blip>
          <a:srcRect b="0" l="0" r="0" t="0"/>
          <a:stretch/>
        </p:blipFill>
        <p:spPr>
          <a:xfrm>
            <a:off x="9157539" y="611835"/>
            <a:ext cx="2361603" cy="721958"/>
          </a:xfrm>
          <a:prstGeom prst="rect">
            <a:avLst/>
          </a:prstGeom>
          <a:noFill/>
          <a:ln>
            <a:noFill/>
          </a:ln>
        </p:spPr>
      </p:pic>
      <p:sp>
        <p:nvSpPr>
          <p:cNvPr id="60" name="Google Shape;60;p12"/>
          <p:cNvSpPr txBox="1"/>
          <p:nvPr>
            <p:ph type="ctrTitle"/>
          </p:nvPr>
        </p:nvSpPr>
        <p:spPr>
          <a:xfrm>
            <a:off x="1078287" y="831273"/>
            <a:ext cx="9119100" cy="341670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lt1"/>
              </a:buClr>
              <a:buSzPts val="4400"/>
              <a:buFont typeface="Open Sans"/>
              <a:buNone/>
              <a:defRPr b="0"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2"/>
          <p:cNvSpPr txBox="1"/>
          <p:nvPr>
            <p:ph idx="1" type="subTitle"/>
          </p:nvPr>
        </p:nvSpPr>
        <p:spPr>
          <a:xfrm>
            <a:off x="1078286" y="4363657"/>
            <a:ext cx="9119100" cy="9681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800"/>
              <a:buNone/>
              <a:defRPr sz="2800">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подзаголовок и объект">
  <p:cSld name="Заголовок, подзаголовок и объект">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idx="1" type="body"/>
          </p:nvPr>
        </p:nvSpPr>
        <p:spPr>
          <a:xfrm>
            <a:off x="558782" y="1778092"/>
            <a:ext cx="11196600" cy="44733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sz="2300">
                <a:latin typeface="Arial"/>
                <a:ea typeface="Arial"/>
                <a:cs typeface="Arial"/>
                <a:sym typeface="Arial"/>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4" name="Google Shape;64;p13"/>
          <p:cNvSpPr txBox="1"/>
          <p:nvPr>
            <p:ph idx="2" type="body"/>
          </p:nvPr>
        </p:nvSpPr>
        <p:spPr>
          <a:xfrm>
            <a:off x="558782" y="1185979"/>
            <a:ext cx="11196600" cy="584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3200"/>
              <a:buNone/>
              <a:defRPr sz="2700">
                <a:solidFill>
                  <a:srgbClr val="F1BE29"/>
                </a:solidFill>
                <a:latin typeface="Arial"/>
                <a:ea typeface="Arial"/>
                <a:cs typeface="Arial"/>
                <a:sym typeface="Arial"/>
              </a:defRPr>
            </a:lvl1pPr>
            <a:lvl2pPr indent="-228600" lvl="1" marL="914400" algn="l">
              <a:lnSpc>
                <a:spcPct val="90000"/>
              </a:lnSpc>
              <a:spcBef>
                <a:spcPts val="375"/>
              </a:spcBef>
              <a:spcAft>
                <a:spcPts val="0"/>
              </a:spcAft>
              <a:buSzPts val="20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5" name="Google Shape;65;p13"/>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подзаголовок и объект">
  <p:cSld name="Заголовок, подзаголовок и объект">
    <p:bg>
      <p:bgPr>
        <a:solidFill>
          <a:schemeClr val="lt1"/>
        </a:solidFill>
      </p:bgPr>
    </p:bg>
    <p:spTree>
      <p:nvGrpSpPr>
        <p:cNvPr id="17" name="Shape 17"/>
        <p:cNvGrpSpPr/>
        <p:nvPr/>
      </p:nvGrpSpPr>
      <p:grpSpPr>
        <a:xfrm>
          <a:off x="0" y="0"/>
          <a:ext cx="0" cy="0"/>
          <a:chOff x="0" y="0"/>
          <a:chExt cx="0" cy="0"/>
        </a:xfrm>
      </p:grpSpPr>
      <p:sp>
        <p:nvSpPr>
          <p:cNvPr id="18" name="Google Shape;18;p3"/>
          <p:cNvSpPr txBox="1"/>
          <p:nvPr>
            <p:ph idx="1" type="body"/>
          </p:nvPr>
        </p:nvSpPr>
        <p:spPr>
          <a:xfrm>
            <a:off x="558782" y="1778092"/>
            <a:ext cx="11196533" cy="447323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sz="2300">
                <a:latin typeface="Arial"/>
                <a:ea typeface="Arial"/>
                <a:cs typeface="Arial"/>
                <a:sym typeface="Arial"/>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 name="Google Shape;19;p3"/>
          <p:cNvSpPr txBox="1"/>
          <p:nvPr>
            <p:ph idx="2" type="body"/>
          </p:nvPr>
        </p:nvSpPr>
        <p:spPr>
          <a:xfrm>
            <a:off x="558782" y="1185979"/>
            <a:ext cx="11196533" cy="58468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3200"/>
              <a:buNone/>
              <a:defRPr sz="2700">
                <a:solidFill>
                  <a:srgbClr val="F1BE29"/>
                </a:solidFill>
                <a:latin typeface="Arial"/>
                <a:ea typeface="Arial"/>
                <a:cs typeface="Arial"/>
                <a:sym typeface="Arial"/>
              </a:defRPr>
            </a:lvl1pPr>
            <a:lvl2pPr indent="-228600" lvl="1" marL="914400" algn="l">
              <a:lnSpc>
                <a:spcPct val="90000"/>
              </a:lnSpc>
              <a:spcBef>
                <a:spcPts val="375"/>
              </a:spcBef>
              <a:spcAft>
                <a:spcPts val="0"/>
              </a:spcAft>
              <a:buSzPts val="20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 name="Google Shape;20;p3"/>
          <p:cNvSpPr txBox="1"/>
          <p:nvPr>
            <p:ph idx="12" type="sldNum"/>
          </p:nvPr>
        </p:nvSpPr>
        <p:spPr>
          <a:xfrm>
            <a:off x="273628" y="6434051"/>
            <a:ext cx="570309" cy="27525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одзаголовок и Сравнение">
  <p:cSld name="Подзаголовок и Сравнение">
    <p:spTree>
      <p:nvGrpSpPr>
        <p:cNvPr id="21" name="Shape 21"/>
        <p:cNvGrpSpPr/>
        <p:nvPr/>
      </p:nvGrpSpPr>
      <p:grpSpPr>
        <a:xfrm>
          <a:off x="0" y="0"/>
          <a:ext cx="0" cy="0"/>
          <a:chOff x="0" y="0"/>
          <a:chExt cx="0" cy="0"/>
        </a:xfrm>
      </p:grpSpPr>
      <p:sp>
        <p:nvSpPr>
          <p:cNvPr id="22" name="Google Shape;22;p4"/>
          <p:cNvSpPr txBox="1"/>
          <p:nvPr>
            <p:ph idx="12" type="sldNum"/>
          </p:nvPr>
        </p:nvSpPr>
        <p:spPr>
          <a:xfrm>
            <a:off x="273628" y="6434051"/>
            <a:ext cx="6324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
        <p:nvSpPr>
          <p:cNvPr id="23" name="Google Shape;23;p4"/>
          <p:cNvSpPr txBox="1"/>
          <p:nvPr>
            <p:ph idx="1" type="body"/>
          </p:nvPr>
        </p:nvSpPr>
        <p:spPr>
          <a:xfrm>
            <a:off x="558781" y="1770664"/>
            <a:ext cx="5508000" cy="45069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accent1"/>
              </a:buClr>
              <a:buSzPts val="2400"/>
              <a:buNone/>
              <a:defRPr sz="2300">
                <a:latin typeface="Arial"/>
                <a:ea typeface="Arial"/>
                <a:cs typeface="Arial"/>
                <a:sym typeface="Arial"/>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 name="Google Shape;24;p4"/>
          <p:cNvSpPr txBox="1"/>
          <p:nvPr>
            <p:ph idx="2" type="body"/>
          </p:nvPr>
        </p:nvSpPr>
        <p:spPr>
          <a:xfrm>
            <a:off x="6241899" y="1770664"/>
            <a:ext cx="5508000" cy="45069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accent1"/>
              </a:buClr>
              <a:buSzPts val="2400"/>
              <a:buNone/>
              <a:defRPr sz="2300">
                <a:latin typeface="Arial"/>
                <a:ea typeface="Arial"/>
                <a:cs typeface="Arial"/>
                <a:sym typeface="Arial"/>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 name="Google Shape;25;p4"/>
          <p:cNvSpPr txBox="1"/>
          <p:nvPr>
            <p:ph idx="3" type="body"/>
          </p:nvPr>
        </p:nvSpPr>
        <p:spPr>
          <a:xfrm>
            <a:off x="558782" y="1185979"/>
            <a:ext cx="11196600" cy="584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3200"/>
              <a:buNone/>
              <a:defRPr sz="2700">
                <a:solidFill>
                  <a:srgbClr val="F1BE29"/>
                </a:solidFill>
                <a:latin typeface="Arial"/>
                <a:ea typeface="Arial"/>
                <a:cs typeface="Arial"/>
                <a:sym typeface="Arial"/>
              </a:defRPr>
            </a:lvl1pPr>
            <a:lvl2pPr indent="-228600" lvl="1" marL="914400" algn="l">
              <a:lnSpc>
                <a:spcPct val="90000"/>
              </a:lnSpc>
              <a:spcBef>
                <a:spcPts val="375"/>
              </a:spcBef>
              <a:spcAft>
                <a:spcPts val="0"/>
              </a:spcAft>
              <a:buSzPts val="20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крывающий слайд пустой">
  <p:cSld name="Закрывающий слайд пустой">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8843" l="0" r="0" t="16272"/>
          <a:stretch/>
        </p:blipFill>
        <p:spPr>
          <a:xfrm>
            <a:off x="1" y="0"/>
            <a:ext cx="12192000" cy="6858000"/>
          </a:xfrm>
          <a:prstGeom prst="rect">
            <a:avLst/>
          </a:prstGeom>
          <a:noFill/>
          <a:ln>
            <a:noFill/>
          </a:ln>
        </p:spPr>
      </p:pic>
      <p:pic>
        <p:nvPicPr>
          <p:cNvPr id="28" name="Google Shape;28;p5"/>
          <p:cNvPicPr preferRelativeResize="0"/>
          <p:nvPr/>
        </p:nvPicPr>
        <p:blipFill rotWithShape="1">
          <a:blip r:embed="rId3">
            <a:alphaModFix/>
          </a:blip>
          <a:srcRect b="0" l="0" r="0" t="0"/>
          <a:stretch/>
        </p:blipFill>
        <p:spPr>
          <a:xfrm>
            <a:off x="6575410" y="2096584"/>
            <a:ext cx="1332001" cy="1332001"/>
          </a:xfrm>
          <a:prstGeom prst="rect">
            <a:avLst/>
          </a:prstGeom>
          <a:noFill/>
          <a:ln>
            <a:noFill/>
          </a:ln>
        </p:spPr>
      </p:pic>
      <p:pic>
        <p:nvPicPr>
          <p:cNvPr id="29" name="Google Shape;29;p5"/>
          <p:cNvPicPr preferRelativeResize="0"/>
          <p:nvPr/>
        </p:nvPicPr>
        <p:blipFill rotWithShape="1">
          <a:blip r:embed="rId4">
            <a:alphaModFix/>
          </a:blip>
          <a:srcRect b="0" l="0" r="0" t="0"/>
          <a:stretch/>
        </p:blipFill>
        <p:spPr>
          <a:xfrm>
            <a:off x="1278526" y="2042584"/>
            <a:ext cx="4710384" cy="1440000"/>
          </a:xfrm>
          <a:prstGeom prst="rect">
            <a:avLst/>
          </a:prstGeom>
          <a:noFill/>
          <a:ln>
            <a:noFill/>
          </a:ln>
        </p:spPr>
      </p:pic>
      <p:sp>
        <p:nvSpPr>
          <p:cNvPr id="30" name="Google Shape;30;p5"/>
          <p:cNvSpPr txBox="1"/>
          <p:nvPr/>
        </p:nvSpPr>
        <p:spPr>
          <a:xfrm>
            <a:off x="7849902" y="2522519"/>
            <a:ext cx="3048600" cy="4803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0" i="0" lang="ru-RU" sz="2800" u="none" cap="none" strike="noStrike">
                <a:solidFill>
                  <a:schemeClr val="lt1"/>
                </a:solidFill>
                <a:latin typeface="Arial"/>
                <a:ea typeface="Arial"/>
                <a:cs typeface="Arial"/>
                <a:sym typeface="Arial"/>
              </a:rPr>
              <a:t>do.bmstu.ru</a:t>
            </a:r>
            <a:endParaRPr b="0" i="0" sz="2800" u="none" cap="none" strike="noStrike">
              <a:solidFill>
                <a:schemeClr val="lt1"/>
              </a:solidFill>
              <a:latin typeface="Arial"/>
              <a:ea typeface="Arial"/>
              <a:cs typeface="Arial"/>
              <a:sym typeface="Arial"/>
            </a:endParaRPr>
          </a:p>
        </p:txBody>
      </p:sp>
      <p:sp>
        <p:nvSpPr>
          <p:cNvPr id="31" name="Google Shape;31;p5"/>
          <p:cNvSpPr/>
          <p:nvPr/>
        </p:nvSpPr>
        <p:spPr>
          <a:xfrm flipH="1">
            <a:off x="10712020" y="2096584"/>
            <a:ext cx="130605" cy="1331535"/>
          </a:xfrm>
          <a:custGeom>
            <a:rect b="b" l="l" r="r" t="t"/>
            <a:pathLst>
              <a:path extrusionOk="0" h="424732" w="424732">
                <a:moveTo>
                  <a:pt x="424732" y="424732"/>
                </a:moveTo>
                <a:lnTo>
                  <a:pt x="0" y="424732"/>
                </a:lnTo>
                <a:lnTo>
                  <a:pt x="0" y="0"/>
                </a:lnTo>
                <a:lnTo>
                  <a:pt x="424732" y="0"/>
                </a:lnTo>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32" name="Shape 32"/>
        <p:cNvGrpSpPr/>
        <p:nvPr/>
      </p:nvGrpSpPr>
      <p:grpSpPr>
        <a:xfrm>
          <a:off x="0" y="0"/>
          <a:ext cx="0" cy="0"/>
          <a:chOff x="0" y="0"/>
          <a:chExt cx="0" cy="0"/>
        </a:xfrm>
      </p:grpSpPr>
      <p:sp>
        <p:nvSpPr>
          <p:cNvPr id="33" name="Google Shape;33;p6"/>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34" name="Shape 34"/>
        <p:cNvGrpSpPr/>
        <p:nvPr/>
      </p:nvGrpSpPr>
      <p:grpSpPr>
        <a:xfrm>
          <a:off x="0" y="0"/>
          <a:ext cx="0" cy="0"/>
          <a:chOff x="0" y="0"/>
          <a:chExt cx="0" cy="0"/>
        </a:xfrm>
      </p:grpSpPr>
      <p:sp>
        <p:nvSpPr>
          <p:cNvPr id="35" name="Google Shape;35;p7"/>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текст и объект">
  <p:cSld name="Заголовок, текст и объект">
    <p:spTree>
      <p:nvGrpSpPr>
        <p:cNvPr id="36" name="Shape 36"/>
        <p:cNvGrpSpPr/>
        <p:nvPr/>
      </p:nvGrpSpPr>
      <p:grpSpPr>
        <a:xfrm>
          <a:off x="0" y="0"/>
          <a:ext cx="0" cy="0"/>
          <a:chOff x="0" y="0"/>
          <a:chExt cx="0" cy="0"/>
        </a:xfrm>
      </p:grpSpPr>
      <p:sp>
        <p:nvSpPr>
          <p:cNvPr id="37" name="Google Shape;37;p8"/>
          <p:cNvSpPr txBox="1"/>
          <p:nvPr>
            <p:ph idx="1" type="body"/>
          </p:nvPr>
        </p:nvSpPr>
        <p:spPr>
          <a:xfrm>
            <a:off x="5183187" y="1301263"/>
            <a:ext cx="6735300" cy="49083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sz="2300">
                <a:latin typeface="Arial"/>
                <a:ea typeface="Arial"/>
                <a:cs typeface="Arial"/>
                <a:sym typeface="Arial"/>
              </a:defRPr>
            </a:lvl1pPr>
            <a:lvl2pPr indent="-361950" lvl="1" marL="914400" algn="l">
              <a:lnSpc>
                <a:spcPct val="90000"/>
              </a:lnSpc>
              <a:spcBef>
                <a:spcPts val="375"/>
              </a:spcBef>
              <a:spcAft>
                <a:spcPts val="0"/>
              </a:spcAft>
              <a:buClr>
                <a:schemeClr val="accent1"/>
              </a:buClr>
              <a:buSzPts val="2100"/>
              <a:buChar char="▪"/>
              <a:defRPr sz="2100">
                <a:latin typeface="Open Sans"/>
                <a:ea typeface="Open Sans"/>
                <a:cs typeface="Open Sans"/>
                <a:sym typeface="Open Sans"/>
              </a:defRPr>
            </a:lvl2pPr>
            <a:lvl3pPr indent="-342900" lvl="2" marL="1371600" algn="l">
              <a:lnSpc>
                <a:spcPct val="90000"/>
              </a:lnSpc>
              <a:spcBef>
                <a:spcPts val="375"/>
              </a:spcBef>
              <a:spcAft>
                <a:spcPts val="0"/>
              </a:spcAft>
              <a:buClr>
                <a:schemeClr val="accent1"/>
              </a:buClr>
              <a:buSzPts val="1800"/>
              <a:buChar char="▪"/>
              <a:defRPr sz="1800">
                <a:latin typeface="Open Sans"/>
                <a:ea typeface="Open Sans"/>
                <a:cs typeface="Open Sans"/>
                <a:sym typeface="Open Sans"/>
              </a:defRPr>
            </a:lvl3pPr>
            <a:lvl4pPr indent="-323850" lvl="3" marL="1828800" algn="l">
              <a:lnSpc>
                <a:spcPct val="90000"/>
              </a:lnSpc>
              <a:spcBef>
                <a:spcPts val="375"/>
              </a:spcBef>
              <a:spcAft>
                <a:spcPts val="0"/>
              </a:spcAft>
              <a:buClr>
                <a:schemeClr val="accent1"/>
              </a:buClr>
              <a:buSzPts val="1500"/>
              <a:buChar char="▪"/>
              <a:defRPr sz="1500">
                <a:latin typeface="Open Sans"/>
                <a:ea typeface="Open Sans"/>
                <a:cs typeface="Open Sans"/>
                <a:sym typeface="Open Sans"/>
              </a:defRPr>
            </a:lvl4pPr>
            <a:lvl5pPr indent="-323850" lvl="4" marL="2286000" algn="l">
              <a:lnSpc>
                <a:spcPct val="90000"/>
              </a:lnSpc>
              <a:spcBef>
                <a:spcPts val="375"/>
              </a:spcBef>
              <a:spcAft>
                <a:spcPts val="0"/>
              </a:spcAft>
              <a:buClr>
                <a:schemeClr val="accent1"/>
              </a:buClr>
              <a:buSzPts val="1500"/>
              <a:buChar char="▪"/>
              <a:defRPr sz="1500">
                <a:latin typeface="Open Sans"/>
                <a:ea typeface="Open Sans"/>
                <a:cs typeface="Open Sans"/>
                <a:sym typeface="Open Sans"/>
              </a:defRPr>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38" name="Google Shape;38;p8"/>
          <p:cNvSpPr txBox="1"/>
          <p:nvPr>
            <p:ph idx="2" type="body"/>
          </p:nvPr>
        </p:nvSpPr>
        <p:spPr>
          <a:xfrm>
            <a:off x="273628" y="1301263"/>
            <a:ext cx="4784100" cy="49083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Font typeface="Noto Sans Symbols"/>
              <a:buChar char="▪"/>
              <a:defRPr sz="2300">
                <a:latin typeface="Arial"/>
                <a:ea typeface="Arial"/>
                <a:cs typeface="Arial"/>
                <a:sym typeface="Arial"/>
              </a:defRPr>
            </a:lvl1pPr>
            <a:lvl2pPr indent="-342900" lvl="1" marL="9144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indent="-317500" lvl="2" marL="13716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indent="-298450" lvl="3" marL="18288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indent="-298450" lvl="4" marL="22860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39" name="Google Shape;39;p8"/>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40" name="Shape 40"/>
        <p:cNvGrpSpPr/>
        <p:nvPr/>
      </p:nvGrpSpPr>
      <p:grpSpPr>
        <a:xfrm>
          <a:off x="0" y="0"/>
          <a:ext cx="0" cy="0"/>
          <a:chOff x="0" y="0"/>
          <a:chExt cx="0" cy="0"/>
        </a:xfrm>
      </p:grpSpPr>
      <p:sp>
        <p:nvSpPr>
          <p:cNvPr id="41" name="Google Shape;41;p9"/>
          <p:cNvSpPr txBox="1"/>
          <p:nvPr>
            <p:ph type="title"/>
          </p:nvPr>
        </p:nvSpPr>
        <p:spPr>
          <a:xfrm>
            <a:off x="273628" y="1213658"/>
            <a:ext cx="4701900" cy="843600"/>
          </a:xfrm>
          <a:prstGeom prst="rect">
            <a:avLst/>
          </a:prstGeom>
          <a:noFill/>
          <a:ln>
            <a:noFill/>
          </a:ln>
        </p:spPr>
        <p:txBody>
          <a:bodyPr anchorCtr="0" anchor="b" bIns="45700" lIns="91425" spcFirstLastPara="1" rIns="91425" wrap="square" tIns="45700">
            <a:normAutofit/>
          </a:bodyPr>
          <a:lstStyle>
            <a:lvl1pPr lvl="0" marR="0" algn="l">
              <a:lnSpc>
                <a:spcPct val="90000"/>
              </a:lnSpc>
              <a:spcBef>
                <a:spcPts val="0"/>
              </a:spcBef>
              <a:spcAft>
                <a:spcPts val="0"/>
              </a:spcAft>
              <a:buClr>
                <a:schemeClr val="accent1"/>
              </a:buClr>
              <a:buSzPts val="3200"/>
              <a:buFont typeface="Open Sans"/>
              <a:buNone/>
              <a:defRPr b="0" i="0" sz="2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9"/>
          <p:cNvSpPr txBox="1"/>
          <p:nvPr>
            <p:ph idx="1" type="body"/>
          </p:nvPr>
        </p:nvSpPr>
        <p:spPr>
          <a:xfrm>
            <a:off x="5183187" y="311727"/>
            <a:ext cx="6735300" cy="55494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sz="2700">
                <a:latin typeface="Arial"/>
                <a:ea typeface="Arial"/>
                <a:cs typeface="Arial"/>
                <a:sym typeface="Arial"/>
              </a:defRPr>
            </a:lvl1pPr>
            <a:lvl2pPr indent="-361950" lvl="1" marL="914400" algn="l">
              <a:lnSpc>
                <a:spcPct val="90000"/>
              </a:lnSpc>
              <a:spcBef>
                <a:spcPts val="375"/>
              </a:spcBef>
              <a:spcAft>
                <a:spcPts val="0"/>
              </a:spcAft>
              <a:buClr>
                <a:schemeClr val="accent1"/>
              </a:buClr>
              <a:buSzPts val="2100"/>
              <a:buChar char="▪"/>
              <a:defRPr sz="2100"/>
            </a:lvl2pPr>
            <a:lvl3pPr indent="-342900" lvl="2" marL="1371600" algn="l">
              <a:lnSpc>
                <a:spcPct val="90000"/>
              </a:lnSpc>
              <a:spcBef>
                <a:spcPts val="375"/>
              </a:spcBef>
              <a:spcAft>
                <a:spcPts val="0"/>
              </a:spcAft>
              <a:buClr>
                <a:schemeClr val="accent1"/>
              </a:buClr>
              <a:buSzPts val="1800"/>
              <a:buChar char="▪"/>
              <a:defRPr sz="1800"/>
            </a:lvl3pPr>
            <a:lvl4pPr indent="-323850" lvl="3" marL="1828800" algn="l">
              <a:lnSpc>
                <a:spcPct val="90000"/>
              </a:lnSpc>
              <a:spcBef>
                <a:spcPts val="375"/>
              </a:spcBef>
              <a:spcAft>
                <a:spcPts val="0"/>
              </a:spcAft>
              <a:buClr>
                <a:schemeClr val="accent1"/>
              </a:buClr>
              <a:buSzPts val="1500"/>
              <a:buChar char="▪"/>
              <a:defRPr sz="1500"/>
            </a:lvl4pPr>
            <a:lvl5pPr indent="-323850" lvl="4" marL="2286000" algn="l">
              <a:lnSpc>
                <a:spcPct val="90000"/>
              </a:lnSpc>
              <a:spcBef>
                <a:spcPts val="375"/>
              </a:spcBef>
              <a:spcAft>
                <a:spcPts val="0"/>
              </a:spcAft>
              <a:buClr>
                <a:schemeClr val="accent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43" name="Google Shape;43;p9"/>
          <p:cNvSpPr txBox="1"/>
          <p:nvPr>
            <p:ph idx="2" type="body"/>
          </p:nvPr>
        </p:nvSpPr>
        <p:spPr>
          <a:xfrm>
            <a:off x="273628" y="2057400"/>
            <a:ext cx="4701900" cy="38115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Font typeface="Noto Sans Symbols"/>
              <a:buChar char="▪"/>
              <a:defRPr sz="1300">
                <a:latin typeface="Arial"/>
                <a:ea typeface="Arial"/>
                <a:cs typeface="Arial"/>
                <a:sym typeface="Arial"/>
              </a:defRPr>
            </a:lvl1pPr>
            <a:lvl2pPr indent="-342900" lvl="1" marL="9144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indent="-317500" lvl="2" marL="13716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indent="-298450" lvl="3" marL="18288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indent="-298450" lvl="4" marL="22860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44" name="Google Shape;44;p9"/>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45" name="Shape 45"/>
        <p:cNvGrpSpPr/>
        <p:nvPr/>
      </p:nvGrpSpPr>
      <p:grpSpPr>
        <a:xfrm>
          <a:off x="0" y="0"/>
          <a:ext cx="0" cy="0"/>
          <a:chOff x="0" y="0"/>
          <a:chExt cx="0" cy="0"/>
        </a:xfrm>
      </p:grpSpPr>
      <p:sp>
        <p:nvSpPr>
          <p:cNvPr id="46" name="Google Shape;46;p10"/>
          <p:cNvSpPr txBox="1"/>
          <p:nvPr>
            <p:ph type="title"/>
          </p:nvPr>
        </p:nvSpPr>
        <p:spPr>
          <a:xfrm>
            <a:off x="322118" y="1197033"/>
            <a:ext cx="4449900" cy="860400"/>
          </a:xfrm>
          <a:prstGeom prst="rect">
            <a:avLst/>
          </a:prstGeom>
          <a:noFill/>
          <a:ln>
            <a:noFill/>
          </a:ln>
        </p:spPr>
        <p:txBody>
          <a:bodyPr anchorCtr="0" anchor="b" bIns="45700" lIns="91425" spcFirstLastPara="1" rIns="91425" wrap="square" tIns="45700">
            <a:normAutofit/>
          </a:bodyPr>
          <a:lstStyle>
            <a:lvl1pPr lvl="0" marR="0" algn="l">
              <a:lnSpc>
                <a:spcPct val="90000"/>
              </a:lnSpc>
              <a:spcBef>
                <a:spcPts val="0"/>
              </a:spcBef>
              <a:spcAft>
                <a:spcPts val="0"/>
              </a:spcAft>
              <a:buClr>
                <a:schemeClr val="accent1"/>
              </a:buClr>
              <a:buSzPts val="3600"/>
              <a:buFont typeface="Open Sans"/>
              <a:buNone/>
              <a:defRPr b="0" i="0" sz="2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10"/>
          <p:cNvSpPr/>
          <p:nvPr>
            <p:ph idx="2" type="pic"/>
          </p:nvPr>
        </p:nvSpPr>
        <p:spPr>
          <a:xfrm>
            <a:off x="5287096" y="238509"/>
            <a:ext cx="6582900" cy="5627400"/>
          </a:xfrm>
          <a:prstGeom prst="rect">
            <a:avLst/>
          </a:prstGeom>
          <a:noFill/>
          <a:ln>
            <a:noFill/>
          </a:ln>
          <a:effectLst>
            <a:outerShdw blurRad="190500" algn="ctr" dir="2700000" dist="228600">
              <a:srgbClr val="000000">
                <a:alpha val="29409"/>
              </a:srgbClr>
            </a:outerShdw>
          </a:effectLst>
        </p:spPr>
      </p:sp>
      <p:sp>
        <p:nvSpPr>
          <p:cNvPr id="48" name="Google Shape;48;p10"/>
          <p:cNvSpPr txBox="1"/>
          <p:nvPr>
            <p:ph idx="1" type="body"/>
          </p:nvPr>
        </p:nvSpPr>
        <p:spPr>
          <a:xfrm>
            <a:off x="322118" y="2057400"/>
            <a:ext cx="44499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accent1"/>
              </a:buClr>
              <a:buSzPts val="2400"/>
              <a:buFont typeface="Noto Sans Symbols"/>
              <a:buNone/>
              <a:defRPr sz="1300">
                <a:latin typeface="Arial"/>
                <a:ea typeface="Arial"/>
                <a:cs typeface="Arial"/>
                <a:sym typeface="Arial"/>
              </a:defRPr>
            </a:lvl1pPr>
            <a:lvl2pPr indent="-342900" lvl="1" marL="9144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indent="-317500" lvl="2" marL="13716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indent="-298450" lvl="3" marL="18288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indent="-298450" lvl="4" marL="22860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49" name="Google Shape;49;p10"/>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3.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420566" y="446017"/>
            <a:ext cx="2361600" cy="722882"/>
          </a:xfrm>
          <a:prstGeom prst="rect">
            <a:avLst/>
          </a:prstGeom>
          <a:noFill/>
          <a:ln>
            <a:noFill/>
          </a:ln>
        </p:spPr>
      </p:pic>
      <p:sp>
        <p:nvSpPr>
          <p:cNvPr id="7" name="Google Shape;7;p1"/>
          <p:cNvSpPr txBox="1"/>
          <p:nvPr>
            <p:ph idx="1" type="body"/>
          </p:nvPr>
        </p:nvSpPr>
        <p:spPr>
          <a:xfrm>
            <a:off x="420566" y="1301777"/>
            <a:ext cx="11350868" cy="4924709"/>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750"/>
              </a:spcBef>
              <a:spcAft>
                <a:spcPts val="0"/>
              </a:spcAft>
              <a:buClr>
                <a:schemeClr val="accent1"/>
              </a:buClr>
              <a:buSzPts val="2400"/>
              <a:buFont typeface="Noto Sans Symbols"/>
              <a:buChar char="▪"/>
              <a:defRPr b="0" i="0" sz="2400" u="none" cap="none" strike="noStrike">
                <a:solidFill>
                  <a:srgbClr val="262626"/>
                </a:solidFill>
                <a:latin typeface="Open Sans"/>
                <a:ea typeface="Open Sans"/>
                <a:cs typeface="Open Sans"/>
                <a:sym typeface="Open Sans"/>
              </a:defRPr>
            </a:lvl1pPr>
            <a:lvl2pPr indent="-355600" lvl="1" marL="914400" marR="0" rtl="0" algn="l">
              <a:lnSpc>
                <a:spcPct val="90000"/>
              </a:lnSpc>
              <a:spcBef>
                <a:spcPts val="375"/>
              </a:spcBef>
              <a:spcAft>
                <a:spcPts val="0"/>
              </a:spcAft>
              <a:buClr>
                <a:schemeClr val="accent1"/>
              </a:buClr>
              <a:buSzPts val="2000"/>
              <a:buFont typeface="Noto Sans Symbols"/>
              <a:buChar char="▪"/>
              <a:defRPr b="0" i="0" sz="2000" u="none" cap="none" strike="noStrike">
                <a:solidFill>
                  <a:srgbClr val="262626"/>
                </a:solidFill>
                <a:latin typeface="Open Sans"/>
                <a:ea typeface="Open Sans"/>
                <a:cs typeface="Open Sans"/>
                <a:sym typeface="Open Sans"/>
              </a:defRPr>
            </a:lvl2pPr>
            <a:lvl3pPr indent="-330200" lvl="2" marL="1371600" marR="0" rtl="0" algn="l">
              <a:lnSpc>
                <a:spcPct val="90000"/>
              </a:lnSpc>
              <a:spcBef>
                <a:spcPts val="375"/>
              </a:spcBef>
              <a:spcAft>
                <a:spcPts val="0"/>
              </a:spcAft>
              <a:buClr>
                <a:schemeClr val="accent1"/>
              </a:buClr>
              <a:buSzPts val="1600"/>
              <a:buFont typeface="Noto Sans Symbols"/>
              <a:buChar char="▪"/>
              <a:defRPr b="0" i="0" sz="1600" u="none" cap="none" strike="noStrike">
                <a:solidFill>
                  <a:srgbClr val="262626"/>
                </a:solidFill>
                <a:latin typeface="Open Sans"/>
                <a:ea typeface="Open Sans"/>
                <a:cs typeface="Open Sans"/>
                <a:sym typeface="Open Sans"/>
              </a:defRPr>
            </a:lvl3pPr>
            <a:lvl4pPr indent="-317500" lvl="3" marL="1828800" marR="0" rtl="0" algn="l">
              <a:lnSpc>
                <a:spcPct val="90000"/>
              </a:lnSpc>
              <a:spcBef>
                <a:spcPts val="375"/>
              </a:spcBef>
              <a:spcAft>
                <a:spcPts val="0"/>
              </a:spcAft>
              <a:buClr>
                <a:schemeClr val="accent1"/>
              </a:buClr>
              <a:buSzPts val="1400"/>
              <a:buFont typeface="Noto Sans Symbols"/>
              <a:buChar char="▪"/>
              <a:defRPr b="0" i="0" sz="1400" u="none" cap="none" strike="noStrike">
                <a:solidFill>
                  <a:srgbClr val="262626"/>
                </a:solidFill>
                <a:latin typeface="Open Sans"/>
                <a:ea typeface="Open Sans"/>
                <a:cs typeface="Open Sans"/>
                <a:sym typeface="Open Sans"/>
              </a:defRPr>
            </a:lvl4pPr>
            <a:lvl5pPr indent="-317500" lvl="4" marL="2286000" marR="0" rtl="0" algn="l">
              <a:lnSpc>
                <a:spcPct val="90000"/>
              </a:lnSpc>
              <a:spcBef>
                <a:spcPts val="375"/>
              </a:spcBef>
              <a:spcAft>
                <a:spcPts val="0"/>
              </a:spcAft>
              <a:buClr>
                <a:schemeClr val="accent1"/>
              </a:buClr>
              <a:buSzPts val="1400"/>
              <a:buFont typeface="Noto Sans Symbols"/>
              <a:buChar char="▪"/>
              <a:defRPr b="0" i="0" sz="1400" u="none" cap="none" strike="noStrike">
                <a:solidFill>
                  <a:srgbClr val="262626"/>
                </a:solidFill>
                <a:latin typeface="Open Sans"/>
                <a:ea typeface="Open Sans"/>
                <a:cs typeface="Open Sans"/>
                <a:sym typeface="Open San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1"/>
          <p:cNvPicPr preferRelativeResize="0"/>
          <p:nvPr/>
        </p:nvPicPr>
        <p:blipFill rotWithShape="1">
          <a:blip r:embed="rId1">
            <a:alphaModFix/>
          </a:blip>
          <a:srcRect b="0" l="0" r="0" t="0"/>
          <a:stretch/>
        </p:blipFill>
        <p:spPr>
          <a:xfrm>
            <a:off x="420566" y="446017"/>
            <a:ext cx="2361603" cy="722881"/>
          </a:xfrm>
          <a:prstGeom prst="rect">
            <a:avLst/>
          </a:prstGeom>
          <a:noFill/>
          <a:ln>
            <a:noFill/>
          </a:ln>
        </p:spPr>
      </p:pic>
      <p:sp>
        <p:nvSpPr>
          <p:cNvPr id="52" name="Google Shape;52;p11"/>
          <p:cNvSpPr txBox="1"/>
          <p:nvPr>
            <p:ph idx="1" type="body"/>
          </p:nvPr>
        </p:nvSpPr>
        <p:spPr>
          <a:xfrm>
            <a:off x="420566" y="1301777"/>
            <a:ext cx="11350800" cy="4924800"/>
          </a:xfrm>
          <a:prstGeom prst="rect">
            <a:avLst/>
          </a:prstGeom>
          <a:noFill/>
          <a:ln>
            <a:noFill/>
          </a:ln>
        </p:spPr>
        <p:txBody>
          <a:bodyPr anchorCtr="0" anchor="t" bIns="45700" lIns="91425" spcFirstLastPara="1" rIns="91425" wrap="square" tIns="45700">
            <a:normAutofit/>
          </a:bodyPr>
          <a:lstStyle>
            <a:lvl1pPr indent="-381000" lvl="0" marL="457200" marR="0" algn="l">
              <a:lnSpc>
                <a:spcPct val="90000"/>
              </a:lnSpc>
              <a:spcBef>
                <a:spcPts val="750"/>
              </a:spcBef>
              <a:spcAft>
                <a:spcPts val="0"/>
              </a:spcAft>
              <a:buClr>
                <a:schemeClr val="accent1"/>
              </a:buClr>
              <a:buSzPts val="2400"/>
              <a:buFont typeface="Noto Sans Symbols"/>
              <a:buChar char="▪"/>
              <a:defRPr b="0" i="0" sz="2400" u="none" cap="none" strike="noStrike">
                <a:solidFill>
                  <a:srgbClr val="262626"/>
                </a:solidFill>
                <a:latin typeface="Open Sans"/>
                <a:ea typeface="Open Sans"/>
                <a:cs typeface="Open Sans"/>
                <a:sym typeface="Open Sans"/>
              </a:defRPr>
            </a:lvl1pPr>
            <a:lvl2pPr indent="-355600" lvl="1" marL="914400" marR="0" algn="l">
              <a:lnSpc>
                <a:spcPct val="90000"/>
              </a:lnSpc>
              <a:spcBef>
                <a:spcPts val="375"/>
              </a:spcBef>
              <a:spcAft>
                <a:spcPts val="0"/>
              </a:spcAft>
              <a:buClr>
                <a:schemeClr val="accent1"/>
              </a:buClr>
              <a:buSzPts val="2000"/>
              <a:buFont typeface="Noto Sans Symbols"/>
              <a:buChar char="▪"/>
              <a:defRPr b="0" i="0" sz="2000" u="none" cap="none" strike="noStrike">
                <a:solidFill>
                  <a:srgbClr val="262626"/>
                </a:solidFill>
                <a:latin typeface="Open Sans"/>
                <a:ea typeface="Open Sans"/>
                <a:cs typeface="Open Sans"/>
                <a:sym typeface="Open Sans"/>
              </a:defRPr>
            </a:lvl2pPr>
            <a:lvl3pPr indent="-330200" lvl="2" marL="1371600" marR="0" algn="l">
              <a:lnSpc>
                <a:spcPct val="90000"/>
              </a:lnSpc>
              <a:spcBef>
                <a:spcPts val="375"/>
              </a:spcBef>
              <a:spcAft>
                <a:spcPts val="0"/>
              </a:spcAft>
              <a:buClr>
                <a:schemeClr val="accent1"/>
              </a:buClr>
              <a:buSzPts val="1600"/>
              <a:buFont typeface="Noto Sans Symbols"/>
              <a:buChar char="▪"/>
              <a:defRPr b="0" i="0" sz="1600" u="none" cap="none" strike="noStrike">
                <a:solidFill>
                  <a:srgbClr val="262626"/>
                </a:solidFill>
                <a:latin typeface="Open Sans"/>
                <a:ea typeface="Open Sans"/>
                <a:cs typeface="Open Sans"/>
                <a:sym typeface="Open Sans"/>
              </a:defRPr>
            </a:lvl3pPr>
            <a:lvl4pPr indent="-317500" lvl="3" marL="1828800" marR="0" algn="l">
              <a:lnSpc>
                <a:spcPct val="90000"/>
              </a:lnSpc>
              <a:spcBef>
                <a:spcPts val="375"/>
              </a:spcBef>
              <a:spcAft>
                <a:spcPts val="0"/>
              </a:spcAft>
              <a:buClr>
                <a:schemeClr val="accent1"/>
              </a:buClr>
              <a:buSzPts val="1400"/>
              <a:buFont typeface="Noto Sans Symbols"/>
              <a:buChar char="▪"/>
              <a:defRPr b="0" i="0" sz="1400" u="none" cap="none" strike="noStrike">
                <a:solidFill>
                  <a:srgbClr val="262626"/>
                </a:solidFill>
                <a:latin typeface="Open Sans"/>
                <a:ea typeface="Open Sans"/>
                <a:cs typeface="Open Sans"/>
                <a:sym typeface="Open Sans"/>
              </a:defRPr>
            </a:lvl4pPr>
            <a:lvl5pPr indent="-317500" lvl="4" marL="2286000" marR="0" algn="l">
              <a:lnSpc>
                <a:spcPct val="90000"/>
              </a:lnSpc>
              <a:spcBef>
                <a:spcPts val="375"/>
              </a:spcBef>
              <a:spcAft>
                <a:spcPts val="0"/>
              </a:spcAft>
              <a:buClr>
                <a:schemeClr val="accent1"/>
              </a:buClr>
              <a:buSzPts val="1400"/>
              <a:buFont typeface="Noto Sans Symbols"/>
              <a:buChar char="▪"/>
              <a:defRPr b="0" i="0" sz="1400" u="none" cap="none" strike="noStrike">
                <a:solidFill>
                  <a:srgbClr val="262626"/>
                </a:solidFill>
                <a:latin typeface="Open Sans"/>
                <a:ea typeface="Open Sans"/>
                <a:cs typeface="Open Sans"/>
                <a:sym typeface="Open Sans"/>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9pPr>
          </a:lstStyle>
          <a:p/>
        </p:txBody>
      </p:sp>
      <p:sp>
        <p:nvSpPr>
          <p:cNvPr id="53" name="Google Shape;53;p11"/>
          <p:cNvSpPr txBox="1"/>
          <p:nvPr>
            <p:ph idx="12" type="sldNum"/>
          </p:nvPr>
        </p:nvSpPr>
        <p:spPr>
          <a:xfrm>
            <a:off x="668287" y="6360806"/>
            <a:ext cx="8382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57" r:id="rId2"/>
    <p:sldLayoutId id="214748365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ctrTitle"/>
          </p:nvPr>
        </p:nvSpPr>
        <p:spPr>
          <a:xfrm>
            <a:off x="1078287" y="831273"/>
            <a:ext cx="9119010" cy="341663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Open Sans"/>
              <a:buNone/>
            </a:pPr>
            <a:r>
              <a:rPr lang="ru-RU"/>
              <a:t>Прогнозирование конечных свойств новых материалов (композиционных материалов)</a:t>
            </a:r>
            <a:endParaRPr/>
          </a:p>
        </p:txBody>
      </p:sp>
      <p:sp>
        <p:nvSpPr>
          <p:cNvPr id="71" name="Google Shape;71;p14"/>
          <p:cNvSpPr txBox="1"/>
          <p:nvPr>
            <p:ph idx="1" type="subTitle"/>
          </p:nvPr>
        </p:nvSpPr>
        <p:spPr>
          <a:xfrm>
            <a:off x="1078286" y="4363658"/>
            <a:ext cx="9119010" cy="874168"/>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750"/>
              </a:spcBef>
              <a:spcAft>
                <a:spcPts val="0"/>
              </a:spcAft>
              <a:buSzPts val="2800"/>
              <a:buNone/>
            </a:pPr>
            <a:r>
              <a:rPr lang="ru-RU"/>
              <a:t>Тимбаева Инна Анатольевна</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96" name="Google Shape;196;p23"/>
          <p:cNvSpPr/>
          <p:nvPr/>
        </p:nvSpPr>
        <p:spPr>
          <a:xfrm>
            <a:off x="3167868" y="469293"/>
            <a:ext cx="3835239"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Построение моделей</a:t>
            </a:r>
            <a:endParaRPr b="0" i="0" sz="2800" u="none" cap="none" strike="noStrike">
              <a:solidFill>
                <a:schemeClr val="lt1"/>
              </a:solidFill>
              <a:latin typeface="Arial"/>
              <a:ea typeface="Arial"/>
              <a:cs typeface="Arial"/>
              <a:sym typeface="Arial"/>
            </a:endParaRPr>
          </a:p>
        </p:txBody>
      </p:sp>
      <p:sp>
        <p:nvSpPr>
          <p:cNvPr id="197" name="Google Shape;197;p23"/>
          <p:cNvSpPr txBox="1"/>
          <p:nvPr>
            <p:ph idx="1" type="body"/>
          </p:nvPr>
        </p:nvSpPr>
        <p:spPr>
          <a:xfrm>
            <a:off x="273625" y="1217825"/>
            <a:ext cx="11698200" cy="2370000"/>
          </a:xfrm>
          <a:prstGeom prst="rect">
            <a:avLst/>
          </a:prstGeom>
          <a:noFill/>
          <a:ln>
            <a:noFill/>
          </a:ln>
        </p:spPr>
        <p:txBody>
          <a:bodyPr anchorCtr="0" anchor="t" bIns="45700" lIns="91425" spcFirstLastPara="1" rIns="91425" wrap="square" tIns="45700">
            <a:noAutofit/>
          </a:bodyPr>
          <a:lstStyle/>
          <a:p>
            <a:pPr indent="-330200" lvl="0" marL="457200" rtl="0" algn="just">
              <a:lnSpc>
                <a:spcPct val="100000"/>
              </a:lnSpc>
              <a:spcBef>
                <a:spcPts val="0"/>
              </a:spcBef>
              <a:spcAft>
                <a:spcPts val="0"/>
              </a:spcAft>
              <a:buClr>
                <a:schemeClr val="dk1"/>
              </a:buClr>
              <a:buSzPts val="1600"/>
              <a:buChar char="●"/>
            </a:pPr>
            <a:r>
              <a:rPr lang="ru-RU" sz="1600">
                <a:solidFill>
                  <a:schemeClr val="dk1"/>
                </a:solidFill>
              </a:rPr>
              <a:t>Для предсказания</a:t>
            </a:r>
            <a:r>
              <a:rPr lang="ru-RU" sz="1600">
                <a:solidFill>
                  <a:schemeClr val="dk1"/>
                </a:solidFill>
              </a:rPr>
              <a:t> значения модуля упругости и прочности при растяжении использовались следующие регрессионные модели: </a:t>
            </a:r>
            <a:endParaRPr sz="1600">
              <a:solidFill>
                <a:schemeClr val="dk1"/>
              </a:solidFill>
            </a:endParaRPr>
          </a:p>
          <a:p>
            <a:pPr indent="0" lvl="0" marL="179999" rtl="0" algn="just">
              <a:lnSpc>
                <a:spcPct val="100000"/>
              </a:lnSpc>
              <a:spcBef>
                <a:spcPts val="1000"/>
              </a:spcBef>
              <a:spcAft>
                <a:spcPts val="0"/>
              </a:spcAft>
              <a:buNone/>
            </a:pPr>
            <a:r>
              <a:rPr lang="ru-RU" sz="1600">
                <a:solidFill>
                  <a:schemeClr val="dk1"/>
                </a:solidFill>
              </a:rPr>
              <a:t>1.</a:t>
            </a:r>
            <a:r>
              <a:rPr b="1" lang="ru-RU" sz="1600">
                <a:solidFill>
                  <a:schemeClr val="dk1"/>
                </a:solidFill>
              </a:rPr>
              <a:t> Линейная регрессия </a:t>
            </a:r>
            <a:r>
              <a:rPr lang="ru-RU" sz="1600">
                <a:solidFill>
                  <a:schemeClr val="dk1"/>
                </a:solidFill>
              </a:rPr>
              <a:t>—  один из самых простых и широко используемых методов машинного обучения. </a:t>
            </a:r>
            <a:endParaRPr sz="1600">
              <a:solidFill>
                <a:schemeClr val="dk1"/>
              </a:solidFill>
            </a:endParaRPr>
          </a:p>
          <a:p>
            <a:pPr indent="0" lvl="0" marL="179999" rtl="0" algn="just">
              <a:lnSpc>
                <a:spcPct val="100000"/>
              </a:lnSpc>
              <a:spcBef>
                <a:spcPts val="1000"/>
              </a:spcBef>
              <a:spcAft>
                <a:spcPts val="0"/>
              </a:spcAft>
              <a:buNone/>
            </a:pPr>
            <a:r>
              <a:rPr lang="ru-RU" sz="1600">
                <a:solidFill>
                  <a:schemeClr val="dk1"/>
                </a:solidFill>
              </a:rPr>
              <a:t>2. </a:t>
            </a:r>
            <a:r>
              <a:rPr b="1" lang="ru-RU" sz="1600">
                <a:solidFill>
                  <a:schemeClr val="dk1"/>
                </a:solidFill>
              </a:rPr>
              <a:t>Деревья решений</a:t>
            </a:r>
            <a:r>
              <a:rPr lang="ru-RU" sz="1600">
                <a:solidFill>
                  <a:schemeClr val="dk1"/>
                </a:solidFill>
              </a:rPr>
              <a:t> - принцип работы заключается в разделении данных на подмножества на основе правил принятия решений, выведенных из входных признаков. Каждое разбиение делается так, чтобы минимизировать ошибку в предсказании целевой переменной.</a:t>
            </a:r>
            <a:endParaRPr sz="1600">
              <a:solidFill>
                <a:schemeClr val="dk1"/>
              </a:solidFill>
            </a:endParaRPr>
          </a:p>
          <a:p>
            <a:pPr indent="0" lvl="0" marL="179999" rtl="0" algn="just">
              <a:lnSpc>
                <a:spcPct val="100000"/>
              </a:lnSpc>
              <a:spcBef>
                <a:spcPts val="1000"/>
              </a:spcBef>
              <a:spcAft>
                <a:spcPts val="0"/>
              </a:spcAft>
              <a:buNone/>
            </a:pPr>
            <a:r>
              <a:rPr lang="ru-RU" sz="1600">
                <a:solidFill>
                  <a:schemeClr val="dk1"/>
                </a:solidFill>
              </a:rPr>
              <a:t>3. </a:t>
            </a:r>
            <a:r>
              <a:rPr b="1" lang="ru-RU" sz="1600">
                <a:solidFill>
                  <a:schemeClr val="dk1"/>
                </a:solidFill>
              </a:rPr>
              <a:t>Случайный лес </a:t>
            </a:r>
            <a:r>
              <a:rPr lang="ru-RU" sz="1600">
                <a:solidFill>
                  <a:schemeClr val="dk1"/>
                </a:solidFill>
              </a:rPr>
              <a:t>—  это алгоритм машинного обучения, основанный на объединении множества деревьев решений для улучшения точности и устойчивости модели.</a:t>
            </a:r>
            <a:endParaRPr sz="1750">
              <a:solidFill>
                <a:schemeClr val="dk1"/>
              </a:solidFill>
            </a:endParaRPr>
          </a:p>
        </p:txBody>
      </p:sp>
      <p:graphicFrame>
        <p:nvGraphicFramePr>
          <p:cNvPr id="198" name="Google Shape;198;p23"/>
          <p:cNvGraphicFramePr/>
          <p:nvPr/>
        </p:nvGraphicFramePr>
        <p:xfrm>
          <a:off x="412250" y="3670350"/>
          <a:ext cx="3000000" cy="3000000"/>
        </p:xfrm>
        <a:graphic>
          <a:graphicData uri="http://schemas.openxmlformats.org/drawingml/2006/table">
            <a:tbl>
              <a:tblPr>
                <a:noFill/>
                <a:tableStyleId>{BC03659B-D429-46D6-92A7-2AF3B987962D}</a:tableStyleId>
              </a:tblPr>
              <a:tblGrid>
                <a:gridCol w="2922575"/>
                <a:gridCol w="2810900"/>
                <a:gridCol w="2866100"/>
                <a:gridCol w="2821350"/>
              </a:tblGrid>
              <a:tr h="369675">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179999" rtl="0" algn="just">
                        <a:spcBef>
                          <a:spcPts val="0"/>
                        </a:spcBef>
                        <a:spcAft>
                          <a:spcPts val="1000"/>
                        </a:spcAft>
                        <a:buClr>
                          <a:schemeClr val="dk1"/>
                        </a:buClr>
                        <a:buSzPts val="1100"/>
                        <a:buFont typeface="Arial"/>
                        <a:buNone/>
                      </a:pPr>
                      <a:r>
                        <a:rPr b="1" lang="ru-RU" sz="1000">
                          <a:solidFill>
                            <a:schemeClr val="dk1"/>
                          </a:solidFill>
                        </a:rPr>
                        <a:t>Линейная регрессия</a:t>
                      </a:r>
                      <a:endParaRPr sz="1000"/>
                    </a:p>
                  </a:txBody>
                  <a:tcPr marT="91425" marB="91425" marR="91425" marL="91425"/>
                </a:tc>
                <a:tc>
                  <a:txBody>
                    <a:bodyPr/>
                    <a:lstStyle/>
                    <a:p>
                      <a:pPr indent="0" lvl="0" marL="179999" rtl="0" algn="just">
                        <a:spcBef>
                          <a:spcPts val="0"/>
                        </a:spcBef>
                        <a:spcAft>
                          <a:spcPts val="1000"/>
                        </a:spcAft>
                        <a:buClr>
                          <a:schemeClr val="dk1"/>
                        </a:buClr>
                        <a:buSzPts val="1100"/>
                        <a:buFont typeface="Arial"/>
                        <a:buNone/>
                      </a:pPr>
                      <a:r>
                        <a:rPr b="1" lang="ru-RU" sz="1000">
                          <a:solidFill>
                            <a:schemeClr val="dk1"/>
                          </a:solidFill>
                        </a:rPr>
                        <a:t>Деревья решений</a:t>
                      </a:r>
                      <a:endParaRPr sz="1000"/>
                    </a:p>
                  </a:txBody>
                  <a:tcPr marT="91425" marB="91425" marR="91425" marL="91425"/>
                </a:tc>
                <a:tc>
                  <a:txBody>
                    <a:bodyPr/>
                    <a:lstStyle/>
                    <a:p>
                      <a:pPr indent="0" lvl="0" marL="179999" rtl="0" algn="just">
                        <a:spcBef>
                          <a:spcPts val="0"/>
                        </a:spcBef>
                        <a:spcAft>
                          <a:spcPts val="0"/>
                        </a:spcAft>
                        <a:buClr>
                          <a:schemeClr val="dk1"/>
                        </a:buClr>
                        <a:buSzPts val="1100"/>
                        <a:buFont typeface="Arial"/>
                        <a:buNone/>
                      </a:pPr>
                      <a:r>
                        <a:rPr b="1" lang="ru-RU" sz="1000">
                          <a:solidFill>
                            <a:schemeClr val="dk1"/>
                          </a:solidFill>
                        </a:rPr>
                        <a:t>Случайный лес </a:t>
                      </a:r>
                      <a:endParaRPr sz="1000"/>
                    </a:p>
                  </a:txBody>
                  <a:tcPr marT="91425" marB="91425" marR="91425" marL="91425"/>
                </a:tc>
              </a:tr>
              <a:tr h="381000">
                <a:tc>
                  <a:txBody>
                    <a:bodyPr/>
                    <a:lstStyle/>
                    <a:p>
                      <a:pPr indent="0" lvl="0" marL="0" rtl="0" algn="l">
                        <a:spcBef>
                          <a:spcPts val="0"/>
                        </a:spcBef>
                        <a:spcAft>
                          <a:spcPts val="0"/>
                        </a:spcAft>
                        <a:buNone/>
                      </a:pPr>
                      <a:r>
                        <a:rPr lang="ru-RU" sz="1000"/>
                        <a:t>cреднеквадратическая ошибка (MSE)</a:t>
                      </a:r>
                      <a:endParaRPr sz="1000"/>
                    </a:p>
                  </a:txBody>
                  <a:tcPr marT="91425" marB="91425" marR="91425" marL="91425"/>
                </a:tc>
                <a:tc>
                  <a:txBody>
                    <a:bodyPr/>
                    <a:lstStyle/>
                    <a:p>
                      <a:pPr indent="0" lvl="0" marL="0" rtl="0" algn="l">
                        <a:spcBef>
                          <a:spcPts val="0"/>
                        </a:spcBef>
                        <a:spcAft>
                          <a:spcPts val="0"/>
                        </a:spcAft>
                        <a:buNone/>
                      </a:pPr>
                      <a:r>
                        <a:rPr lang="ru-RU" sz="1000"/>
                        <a:t>0,291</a:t>
                      </a:r>
                      <a:endParaRPr sz="1000"/>
                    </a:p>
                  </a:txBody>
                  <a:tcPr marT="91425" marB="91425" marR="91425" marL="91425"/>
                </a:tc>
                <a:tc>
                  <a:txBody>
                    <a:bodyPr/>
                    <a:lstStyle/>
                    <a:p>
                      <a:pPr indent="0" lvl="0" marL="0" rtl="0" algn="l">
                        <a:spcBef>
                          <a:spcPts val="0"/>
                        </a:spcBef>
                        <a:spcAft>
                          <a:spcPts val="0"/>
                        </a:spcAft>
                        <a:buNone/>
                      </a:pPr>
                      <a:r>
                        <a:rPr lang="ru-RU" sz="1000"/>
                        <a:t>0,288</a:t>
                      </a:r>
                      <a:endParaRPr sz="1000"/>
                    </a:p>
                  </a:txBody>
                  <a:tcPr marT="91425" marB="91425" marR="91425" marL="91425"/>
                </a:tc>
                <a:tc>
                  <a:txBody>
                    <a:bodyPr/>
                    <a:lstStyle/>
                    <a:p>
                      <a:pPr indent="0" lvl="0" marL="0" rtl="0" algn="l">
                        <a:spcBef>
                          <a:spcPts val="0"/>
                        </a:spcBef>
                        <a:spcAft>
                          <a:spcPts val="0"/>
                        </a:spcAft>
                        <a:buNone/>
                      </a:pPr>
                      <a:r>
                        <a:rPr lang="ru-RU" sz="1000"/>
                        <a:t>0,288</a:t>
                      </a:r>
                      <a:endParaRPr sz="1000"/>
                    </a:p>
                  </a:txBody>
                  <a:tcPr marT="91425" marB="91425" marR="91425" marL="91425"/>
                </a:tc>
              </a:tr>
              <a:tr h="424575">
                <a:tc>
                  <a:txBody>
                    <a:bodyPr/>
                    <a:lstStyle/>
                    <a:p>
                      <a:pPr indent="0" lvl="0" marL="0" rtl="0" algn="l">
                        <a:lnSpc>
                          <a:spcPct val="100000"/>
                        </a:lnSpc>
                        <a:spcBef>
                          <a:spcPts val="0"/>
                        </a:spcBef>
                        <a:spcAft>
                          <a:spcPts val="0"/>
                        </a:spcAft>
                        <a:buNone/>
                      </a:pPr>
                      <a:r>
                        <a:rPr lang="ru-RU" sz="1000"/>
                        <a:t>средняя абсолютная ошибка от истинных значений (MAE)</a:t>
                      </a:r>
                      <a:endParaRPr sz="1000"/>
                    </a:p>
                  </a:txBody>
                  <a:tcPr marT="91425" marB="91425" marR="91425" marL="91425"/>
                </a:tc>
                <a:tc>
                  <a:txBody>
                    <a:bodyPr/>
                    <a:lstStyle/>
                    <a:p>
                      <a:pPr indent="0" lvl="0" marL="0" rtl="0" algn="l">
                        <a:spcBef>
                          <a:spcPts val="0"/>
                        </a:spcBef>
                        <a:spcAft>
                          <a:spcPts val="0"/>
                        </a:spcAft>
                        <a:buNone/>
                      </a:pPr>
                      <a:r>
                        <a:rPr lang="ru-RU" sz="1000"/>
                        <a:t>0,138</a:t>
                      </a:r>
                      <a:endParaRPr sz="1000"/>
                    </a:p>
                  </a:txBody>
                  <a:tcPr marT="91425" marB="91425" marR="91425" marL="91425"/>
                </a:tc>
                <a:tc>
                  <a:txBody>
                    <a:bodyPr/>
                    <a:lstStyle/>
                    <a:p>
                      <a:pPr indent="0" lvl="0" marL="0" rtl="0" algn="l">
                        <a:spcBef>
                          <a:spcPts val="0"/>
                        </a:spcBef>
                        <a:spcAft>
                          <a:spcPts val="0"/>
                        </a:spcAft>
                        <a:buNone/>
                      </a:pPr>
                      <a:r>
                        <a:rPr lang="ru-RU" sz="1000"/>
                        <a:t>0,136</a:t>
                      </a:r>
                      <a:endParaRPr sz="1000"/>
                    </a:p>
                  </a:txBody>
                  <a:tcPr marT="91425" marB="91425" marR="91425" marL="91425"/>
                </a:tc>
                <a:tc>
                  <a:txBody>
                    <a:bodyPr/>
                    <a:lstStyle/>
                    <a:p>
                      <a:pPr indent="0" lvl="0" marL="0" rtl="0" algn="l">
                        <a:spcBef>
                          <a:spcPts val="0"/>
                        </a:spcBef>
                        <a:spcAft>
                          <a:spcPts val="0"/>
                        </a:spcAft>
                        <a:buNone/>
                      </a:pPr>
                      <a:r>
                        <a:rPr lang="ru-RU" sz="1000"/>
                        <a:t>0,136</a:t>
                      </a:r>
                      <a:endParaRPr sz="1000"/>
                    </a:p>
                  </a:txBody>
                  <a:tcPr marT="91425" marB="91425" marR="91425" marL="91425"/>
                </a:tc>
              </a:tr>
              <a:tr h="381000">
                <a:tc>
                  <a:txBody>
                    <a:bodyPr/>
                    <a:lstStyle/>
                    <a:p>
                      <a:pPr indent="0" lvl="0" marL="0" rtl="0" algn="l">
                        <a:lnSpc>
                          <a:spcPct val="100000"/>
                        </a:lnSpc>
                        <a:spcBef>
                          <a:spcPts val="0"/>
                        </a:spcBef>
                        <a:spcAft>
                          <a:spcPts val="0"/>
                        </a:spcAft>
                        <a:buNone/>
                      </a:pPr>
                      <a:r>
                        <a:rPr lang="ru-RU" sz="1000"/>
                        <a:t>точность модели в %% (сравнение средней абсолютной ошибки со средним значением)</a:t>
                      </a:r>
                      <a:endParaRPr sz="1000"/>
                    </a:p>
                  </a:txBody>
                  <a:tcPr marT="91425" marB="91425" marR="91425" marL="91425"/>
                </a:tc>
                <a:tc>
                  <a:txBody>
                    <a:bodyPr/>
                    <a:lstStyle/>
                    <a:p>
                      <a:pPr indent="0" lvl="0" marL="0" rtl="0" algn="l">
                        <a:spcBef>
                          <a:spcPts val="0"/>
                        </a:spcBef>
                        <a:spcAft>
                          <a:spcPts val="0"/>
                        </a:spcAft>
                        <a:buNone/>
                      </a:pPr>
                      <a:r>
                        <a:rPr lang="ru-RU" sz="1000"/>
                        <a:t>Модуль упругости при растяжении -  72.16%</a:t>
                      </a:r>
                      <a:endParaRPr sz="1000"/>
                    </a:p>
                    <a:p>
                      <a:pPr indent="0" lvl="0" marL="0" rtl="0" algn="l">
                        <a:spcBef>
                          <a:spcPts val="0"/>
                        </a:spcBef>
                        <a:spcAft>
                          <a:spcPts val="0"/>
                        </a:spcAft>
                        <a:buNone/>
                      </a:pPr>
                      <a:r>
                        <a:rPr lang="ru-RU" sz="1000"/>
                        <a:t>Прочность при растяжении -      72.83%</a:t>
                      </a:r>
                      <a:endParaRPr sz="1000"/>
                    </a:p>
                  </a:txBody>
                  <a:tcPr marT="91425" marB="91425" marR="91425" marL="91425"/>
                </a:tc>
                <a:tc>
                  <a:txBody>
                    <a:bodyPr/>
                    <a:lstStyle/>
                    <a:p>
                      <a:pPr indent="0" lvl="0" marL="0" rtl="0" algn="l">
                        <a:spcBef>
                          <a:spcPts val="0"/>
                        </a:spcBef>
                        <a:spcAft>
                          <a:spcPts val="0"/>
                        </a:spcAft>
                        <a:buNone/>
                      </a:pPr>
                      <a:r>
                        <a:rPr lang="ru-RU" sz="1000"/>
                        <a:t>Модуль упругости при растяжении -  72.53%</a:t>
                      </a:r>
                      <a:endParaRPr sz="1000"/>
                    </a:p>
                    <a:p>
                      <a:pPr indent="0" lvl="0" marL="0" rtl="0" algn="l">
                        <a:spcBef>
                          <a:spcPts val="0"/>
                        </a:spcBef>
                        <a:spcAft>
                          <a:spcPts val="0"/>
                        </a:spcAft>
                        <a:buNone/>
                      </a:pPr>
                      <a:r>
                        <a:rPr lang="ru-RU" sz="1000"/>
                        <a:t>Прочность при растяжении -  73.19%</a:t>
                      </a:r>
                      <a:endParaRPr sz="1000"/>
                    </a:p>
                  </a:txBody>
                  <a:tcPr marT="91425" marB="91425" marR="91425" marL="91425"/>
                </a:tc>
                <a:tc>
                  <a:txBody>
                    <a:bodyPr/>
                    <a:lstStyle/>
                    <a:p>
                      <a:pPr indent="0" lvl="0" marL="0" rtl="0" algn="l">
                        <a:spcBef>
                          <a:spcPts val="0"/>
                        </a:spcBef>
                        <a:spcAft>
                          <a:spcPts val="0"/>
                        </a:spcAft>
                        <a:buNone/>
                      </a:pPr>
                      <a:r>
                        <a:rPr lang="ru-RU" sz="1000"/>
                        <a:t>Модуль упругости при растяжении - 72.53%</a:t>
                      </a:r>
                      <a:endParaRPr sz="1000"/>
                    </a:p>
                    <a:p>
                      <a:pPr indent="0" lvl="0" marL="0" rtl="0" algn="l">
                        <a:spcBef>
                          <a:spcPts val="0"/>
                        </a:spcBef>
                        <a:spcAft>
                          <a:spcPts val="0"/>
                        </a:spcAft>
                        <a:buNone/>
                      </a:pPr>
                      <a:r>
                        <a:rPr lang="ru-RU" sz="1000"/>
                        <a:t>Прочность при растяжении - 73.19%</a:t>
                      </a:r>
                      <a:endParaRPr sz="1000"/>
                    </a:p>
                  </a:txBody>
                  <a:tcPr marT="91425" marB="91425" marR="91425" marL="91425"/>
                </a:tc>
              </a:tr>
              <a:tr h="381000">
                <a:tc>
                  <a:txBody>
                    <a:bodyPr/>
                    <a:lstStyle/>
                    <a:p>
                      <a:pPr indent="0" lvl="0" marL="0" rtl="0" algn="l">
                        <a:lnSpc>
                          <a:spcPct val="100000"/>
                        </a:lnSpc>
                        <a:spcBef>
                          <a:spcPts val="0"/>
                        </a:spcBef>
                        <a:spcAft>
                          <a:spcPts val="0"/>
                        </a:spcAft>
                        <a:buNone/>
                      </a:pPr>
                      <a:r>
                        <a:rPr lang="ru-RU" sz="1000"/>
                        <a:t>Коэффициент детерминации R2 (насколько хорошо модель объясняет изменчивость зависимой переменной)</a:t>
                      </a:r>
                      <a:endParaRPr sz="1000"/>
                    </a:p>
                  </a:txBody>
                  <a:tcPr marT="91425" marB="91425" marR="91425" marL="91425"/>
                </a:tc>
                <a:tc>
                  <a:txBody>
                    <a:bodyPr/>
                    <a:lstStyle/>
                    <a:p>
                      <a:pPr indent="0" lvl="0" marL="0" rtl="0" algn="l">
                        <a:spcBef>
                          <a:spcPts val="0"/>
                        </a:spcBef>
                        <a:spcAft>
                          <a:spcPts val="0"/>
                        </a:spcAft>
                        <a:buNone/>
                      </a:pPr>
                      <a:r>
                        <a:rPr lang="ru-RU" sz="1000"/>
                        <a:t>-0,009</a:t>
                      </a:r>
                      <a:endParaRPr sz="1000"/>
                    </a:p>
                  </a:txBody>
                  <a:tcPr marT="91425" marB="91425" marR="91425" marL="91425"/>
                </a:tc>
                <a:tc>
                  <a:txBody>
                    <a:bodyPr/>
                    <a:lstStyle/>
                    <a:p>
                      <a:pPr indent="0" lvl="0" marL="0" rtl="0" algn="l">
                        <a:spcBef>
                          <a:spcPts val="0"/>
                        </a:spcBef>
                        <a:spcAft>
                          <a:spcPts val="0"/>
                        </a:spcAft>
                        <a:buNone/>
                      </a:pPr>
                      <a:r>
                        <a:rPr lang="ru-RU" sz="1000"/>
                        <a:t>-0,00002</a:t>
                      </a:r>
                      <a:endParaRPr sz="1000"/>
                    </a:p>
                  </a:txBody>
                  <a:tcPr marT="91425" marB="91425" marR="91425" marL="91425"/>
                </a:tc>
                <a:tc>
                  <a:txBody>
                    <a:bodyPr/>
                    <a:lstStyle/>
                    <a:p>
                      <a:pPr indent="0" lvl="0" marL="0" rtl="0" algn="l">
                        <a:spcBef>
                          <a:spcPts val="0"/>
                        </a:spcBef>
                        <a:spcAft>
                          <a:spcPts val="0"/>
                        </a:spcAft>
                        <a:buNone/>
                      </a:pPr>
                      <a:r>
                        <a:rPr lang="ru-RU" sz="1000"/>
                        <a:t>-0,0001</a:t>
                      </a:r>
                      <a:endParaRPr sz="1000"/>
                    </a:p>
                  </a:txBody>
                  <a:tcPr marT="91425" marB="91425" marR="91425" marL="91425"/>
                </a:tc>
              </a:tr>
            </a:tbl>
          </a:graphicData>
        </a:graphic>
      </p:graphicFrame>
      <p:sp>
        <p:nvSpPr>
          <p:cNvPr id="199" name="Google Shape;199;p23"/>
          <p:cNvSpPr txBox="1"/>
          <p:nvPr>
            <p:ph idx="1" type="body"/>
          </p:nvPr>
        </p:nvSpPr>
        <p:spPr>
          <a:xfrm>
            <a:off x="550875" y="6213900"/>
            <a:ext cx="8058000" cy="435600"/>
          </a:xfrm>
          <a:prstGeom prst="rect">
            <a:avLst/>
          </a:prstGeom>
          <a:noFill/>
          <a:ln>
            <a:noFill/>
          </a:ln>
        </p:spPr>
        <p:txBody>
          <a:bodyPr anchorCtr="0" anchor="t" bIns="45700" lIns="91425" spcFirstLastPara="1" rIns="91425" wrap="square" tIns="45700">
            <a:noAutofit/>
          </a:bodyPr>
          <a:lstStyle/>
          <a:p>
            <a:pPr indent="-330200" lvl="0" marL="457200" rtl="0" algn="just">
              <a:lnSpc>
                <a:spcPct val="100000"/>
              </a:lnSpc>
              <a:spcBef>
                <a:spcPts val="0"/>
              </a:spcBef>
              <a:spcAft>
                <a:spcPts val="0"/>
              </a:spcAft>
              <a:buClr>
                <a:schemeClr val="dk1"/>
              </a:buClr>
              <a:buSzPts val="1600"/>
              <a:buChar char="●"/>
            </a:pPr>
            <a:r>
              <a:rPr lang="ru-RU" sz="1600">
                <a:solidFill>
                  <a:schemeClr val="dk1"/>
                </a:solidFill>
              </a:rPr>
              <a:t>Все модели показали примерно одинаковую точность - около 72-73%.</a:t>
            </a:r>
            <a:endParaRPr sz="175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205" name="Google Shape;205;p24"/>
          <p:cNvSpPr/>
          <p:nvPr/>
        </p:nvSpPr>
        <p:spPr>
          <a:xfrm>
            <a:off x="3167879" y="469300"/>
            <a:ext cx="60873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Создание нейронной сети </a:t>
            </a:r>
            <a:endParaRPr b="0" i="0" sz="2800" u="none" cap="none" strike="noStrike">
              <a:solidFill>
                <a:schemeClr val="lt1"/>
              </a:solidFill>
              <a:latin typeface="Arial"/>
              <a:ea typeface="Arial"/>
              <a:cs typeface="Arial"/>
              <a:sym typeface="Arial"/>
            </a:endParaRPr>
          </a:p>
        </p:txBody>
      </p:sp>
      <p:sp>
        <p:nvSpPr>
          <p:cNvPr id="206" name="Google Shape;206;p24"/>
          <p:cNvSpPr txBox="1"/>
          <p:nvPr>
            <p:ph idx="1" type="body"/>
          </p:nvPr>
        </p:nvSpPr>
        <p:spPr>
          <a:xfrm>
            <a:off x="398375" y="1364587"/>
            <a:ext cx="5982900" cy="846600"/>
          </a:xfrm>
          <a:prstGeom prst="rect">
            <a:avLst/>
          </a:prstGeom>
          <a:noFill/>
          <a:ln>
            <a:noFill/>
          </a:ln>
        </p:spPr>
        <p:txBody>
          <a:bodyPr anchorCtr="0" anchor="t" bIns="45700" lIns="91425" spcFirstLastPara="1" rIns="91425" wrap="square" tIns="45700">
            <a:noAutofit/>
          </a:bodyPr>
          <a:lstStyle/>
          <a:p>
            <a:pPr indent="-330200" lvl="0" marL="457200" rtl="0" algn="r">
              <a:lnSpc>
                <a:spcPct val="100000"/>
              </a:lnSpc>
              <a:spcBef>
                <a:spcPts val="0"/>
              </a:spcBef>
              <a:spcAft>
                <a:spcPts val="0"/>
              </a:spcAft>
              <a:buClr>
                <a:schemeClr val="dk1"/>
              </a:buClr>
              <a:buSzPts val="1600"/>
              <a:buChar char="●"/>
            </a:pPr>
            <a:r>
              <a:rPr lang="ru-RU" sz="1600">
                <a:solidFill>
                  <a:schemeClr val="dk1"/>
                </a:solidFill>
              </a:rPr>
              <a:t>Нейронная сеть, рекомендующая соотношение “матрица-наполнитель” включает следующие параметры:</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p:txBody>
      </p:sp>
      <p:pic>
        <p:nvPicPr>
          <p:cNvPr id="207" name="Google Shape;207;p24"/>
          <p:cNvPicPr preferRelativeResize="0"/>
          <p:nvPr/>
        </p:nvPicPr>
        <p:blipFill>
          <a:blip r:embed="rId3">
            <a:alphaModFix/>
          </a:blip>
          <a:stretch>
            <a:fillRect/>
          </a:stretch>
        </p:blipFill>
        <p:spPr>
          <a:xfrm>
            <a:off x="7146000" y="1251688"/>
            <a:ext cx="3504087" cy="2625625"/>
          </a:xfrm>
          <a:prstGeom prst="rect">
            <a:avLst/>
          </a:prstGeom>
          <a:noFill/>
          <a:ln>
            <a:noFill/>
          </a:ln>
        </p:spPr>
      </p:pic>
      <p:sp>
        <p:nvSpPr>
          <p:cNvPr id="208" name="Google Shape;208;p24"/>
          <p:cNvSpPr txBox="1"/>
          <p:nvPr>
            <p:ph idx="1" type="body"/>
          </p:nvPr>
        </p:nvSpPr>
        <p:spPr>
          <a:xfrm>
            <a:off x="5698825" y="4627720"/>
            <a:ext cx="5982900" cy="1194900"/>
          </a:xfrm>
          <a:prstGeom prst="rect">
            <a:avLst/>
          </a:prstGeom>
          <a:noFill/>
          <a:ln>
            <a:noFill/>
          </a:ln>
        </p:spPr>
        <p:txBody>
          <a:bodyPr anchorCtr="0" anchor="t" bIns="45700" lIns="91425" spcFirstLastPara="1" rIns="91425" wrap="square" tIns="45700">
            <a:noAutofit/>
          </a:bodyPr>
          <a:lstStyle/>
          <a:p>
            <a:pPr indent="0" lvl="0" marL="457200" rtl="0" algn="just">
              <a:lnSpc>
                <a:spcPct val="100000"/>
              </a:lnSpc>
              <a:spcBef>
                <a:spcPts val="0"/>
              </a:spcBef>
              <a:spcAft>
                <a:spcPts val="0"/>
              </a:spcAft>
              <a:buNone/>
            </a:pPr>
            <a:r>
              <a:t/>
            </a:r>
            <a:endParaRPr sz="1600">
              <a:solidFill>
                <a:schemeClr val="dk1"/>
              </a:solidFill>
            </a:endParaRPr>
          </a:p>
          <a:p>
            <a:pPr indent="-330200" lvl="0" marL="457200" rtl="0" algn="just">
              <a:lnSpc>
                <a:spcPct val="100000"/>
              </a:lnSpc>
              <a:spcBef>
                <a:spcPts val="0"/>
              </a:spcBef>
              <a:spcAft>
                <a:spcPts val="0"/>
              </a:spcAft>
              <a:buClr>
                <a:schemeClr val="dk1"/>
              </a:buClr>
              <a:buSzPts val="1600"/>
              <a:buChar char="●"/>
            </a:pPr>
            <a:r>
              <a:rPr lang="ru-RU" sz="1600">
                <a:solidFill>
                  <a:schemeClr val="dk1"/>
                </a:solidFill>
              </a:rPr>
              <a:t>Точность модели: МАЕ (0,15), MSE (0,034), R2 (-0,14), точность в %% (68.6%)</a:t>
            </a:r>
            <a:endParaRPr sz="1600">
              <a:solidFill>
                <a:schemeClr val="dk1"/>
              </a:solidFill>
            </a:endParaRPr>
          </a:p>
        </p:txBody>
      </p:sp>
      <p:pic>
        <p:nvPicPr>
          <p:cNvPr id="209" name="Google Shape;209;p24"/>
          <p:cNvPicPr preferRelativeResize="0"/>
          <p:nvPr/>
        </p:nvPicPr>
        <p:blipFill>
          <a:blip r:embed="rId4">
            <a:alphaModFix/>
          </a:blip>
          <a:stretch>
            <a:fillRect/>
          </a:stretch>
        </p:blipFill>
        <p:spPr>
          <a:xfrm>
            <a:off x="398375" y="3361637"/>
            <a:ext cx="5394025" cy="29016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215" name="Google Shape;215;p25"/>
          <p:cNvSpPr/>
          <p:nvPr/>
        </p:nvSpPr>
        <p:spPr>
          <a:xfrm>
            <a:off x="3167879" y="469300"/>
            <a:ext cx="60759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Разработка flask-приложения</a:t>
            </a:r>
            <a:r>
              <a:rPr lang="ru-RU" sz="2800">
                <a:solidFill>
                  <a:srgbClr val="065CAB"/>
                </a:solidFill>
              </a:rPr>
              <a:t> </a:t>
            </a:r>
            <a:endParaRPr b="0" i="0" sz="2800" u="none" cap="none" strike="noStrike">
              <a:solidFill>
                <a:schemeClr val="lt1"/>
              </a:solidFill>
              <a:latin typeface="Arial"/>
              <a:ea typeface="Arial"/>
              <a:cs typeface="Arial"/>
              <a:sym typeface="Arial"/>
            </a:endParaRPr>
          </a:p>
        </p:txBody>
      </p:sp>
      <p:sp>
        <p:nvSpPr>
          <p:cNvPr id="216" name="Google Shape;216;p25"/>
          <p:cNvSpPr txBox="1"/>
          <p:nvPr>
            <p:ph idx="1" type="body"/>
          </p:nvPr>
        </p:nvSpPr>
        <p:spPr>
          <a:xfrm>
            <a:off x="398375" y="1364575"/>
            <a:ext cx="10988400" cy="846600"/>
          </a:xfrm>
          <a:prstGeom prst="rect">
            <a:avLst/>
          </a:prstGeom>
          <a:noFill/>
          <a:ln>
            <a:noFill/>
          </a:ln>
        </p:spPr>
        <p:txBody>
          <a:bodyPr anchorCtr="0" anchor="t" bIns="45700" lIns="91425" spcFirstLastPara="1" rIns="91425" wrap="square" tIns="45700">
            <a:noAutofit/>
          </a:bodyPr>
          <a:lstStyle/>
          <a:p>
            <a:pPr indent="-330200" lvl="0" marL="457200" rtl="0" algn="just">
              <a:lnSpc>
                <a:spcPct val="100000"/>
              </a:lnSpc>
              <a:spcBef>
                <a:spcPts val="0"/>
              </a:spcBef>
              <a:spcAft>
                <a:spcPts val="0"/>
              </a:spcAft>
              <a:buClr>
                <a:schemeClr val="dk1"/>
              </a:buClr>
              <a:buSzPts val="1600"/>
              <a:buChar char="●"/>
            </a:pPr>
            <a:r>
              <a:rPr lang="ru-RU" sz="1600">
                <a:solidFill>
                  <a:schemeClr val="dk1"/>
                </a:solidFill>
              </a:rPr>
              <a:t>Во flask-приложение была внедрена модель простой линейной регрессии.</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p:txBody>
      </p:sp>
      <p:pic>
        <p:nvPicPr>
          <p:cNvPr id="217" name="Google Shape;217;p25"/>
          <p:cNvPicPr preferRelativeResize="0"/>
          <p:nvPr/>
        </p:nvPicPr>
        <p:blipFill>
          <a:blip r:embed="rId3">
            <a:alphaModFix/>
          </a:blip>
          <a:stretch>
            <a:fillRect/>
          </a:stretch>
        </p:blipFill>
        <p:spPr>
          <a:xfrm>
            <a:off x="667478" y="1887325"/>
            <a:ext cx="7719154" cy="4342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p:nvPr/>
        </p:nvSpPr>
        <p:spPr>
          <a:xfrm>
            <a:off x="3190543" y="457943"/>
            <a:ext cx="38355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Содержание</a:t>
            </a:r>
            <a:endParaRPr b="0" i="0" sz="2800" u="none" cap="none" strike="noStrike">
              <a:solidFill>
                <a:schemeClr val="lt1"/>
              </a:solidFill>
              <a:latin typeface="Arial"/>
              <a:ea typeface="Arial"/>
              <a:cs typeface="Arial"/>
              <a:sym typeface="Arial"/>
            </a:endParaRPr>
          </a:p>
        </p:txBody>
      </p:sp>
      <p:sp>
        <p:nvSpPr>
          <p:cNvPr id="77" name="Google Shape;77;p15"/>
          <p:cNvSpPr txBox="1"/>
          <p:nvPr>
            <p:ph idx="12" type="sldNum"/>
          </p:nvPr>
        </p:nvSpPr>
        <p:spPr>
          <a:xfrm>
            <a:off x="273628" y="6434051"/>
            <a:ext cx="570309" cy="27525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78" name="Google Shape;78;p15"/>
          <p:cNvSpPr/>
          <p:nvPr/>
        </p:nvSpPr>
        <p:spPr>
          <a:xfrm>
            <a:off x="1451093" y="1607137"/>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Цель и актуальность исследования</a:t>
            </a:r>
            <a:endParaRPr b="0" i="0" sz="1600" u="none" cap="none" strike="noStrike">
              <a:solidFill>
                <a:srgbClr val="262626"/>
              </a:solidFill>
              <a:latin typeface="Arial"/>
              <a:ea typeface="Arial"/>
              <a:cs typeface="Arial"/>
              <a:sym typeface="Arial"/>
            </a:endParaRPr>
          </a:p>
        </p:txBody>
      </p:sp>
      <p:sp>
        <p:nvSpPr>
          <p:cNvPr id="79" name="Google Shape;79;p15"/>
          <p:cNvSpPr txBox="1"/>
          <p:nvPr/>
        </p:nvSpPr>
        <p:spPr>
          <a:xfrm>
            <a:off x="8474033" y="1493010"/>
            <a:ext cx="3157806" cy="4586962"/>
          </a:xfrm>
          <a:prstGeom prst="rect">
            <a:avLst/>
          </a:prstGeom>
          <a:solidFill>
            <a:srgbClr val="F1BE29"/>
          </a:solidFill>
          <a:ln>
            <a:noFill/>
          </a:ln>
        </p:spPr>
        <p:txBody>
          <a:bodyPr anchorCtr="0" anchor="t" bIns="38350" lIns="76725" spcFirstLastPara="1" rIns="76725" wrap="square" tIns="38350">
            <a:noAutofit/>
          </a:bodyPr>
          <a:lstStyle/>
          <a:p>
            <a:pPr indent="0" lvl="0" marL="0" marR="0" rtl="0" algn="just">
              <a:lnSpc>
                <a:spcPct val="90000"/>
              </a:lnSpc>
              <a:spcBef>
                <a:spcPts val="0"/>
              </a:spcBef>
              <a:spcAft>
                <a:spcPts val="0"/>
              </a:spcAft>
              <a:buClr>
                <a:schemeClr val="lt1"/>
              </a:buClr>
              <a:buSzPts val="1400"/>
              <a:buFont typeface="Arial"/>
              <a:buNone/>
            </a:pPr>
            <a:r>
              <a:rPr b="1" lang="ru-RU" sz="1600">
                <a:solidFill>
                  <a:schemeClr val="lt1"/>
                </a:solidFill>
              </a:rPr>
              <a:t>материалы исследования выложены на https://github.com/Khilbi/Composits-Bauman-</a:t>
            </a:r>
            <a:endParaRPr b="1" i="0" sz="1600" u="none" cap="none" strike="noStrike">
              <a:solidFill>
                <a:schemeClr val="lt1"/>
              </a:solidFill>
              <a:latin typeface="Arial"/>
              <a:ea typeface="Arial"/>
              <a:cs typeface="Arial"/>
              <a:sym typeface="Arial"/>
            </a:endParaRPr>
          </a:p>
        </p:txBody>
      </p:sp>
      <p:grpSp>
        <p:nvGrpSpPr>
          <p:cNvPr id="80" name="Google Shape;80;p15"/>
          <p:cNvGrpSpPr/>
          <p:nvPr/>
        </p:nvGrpSpPr>
        <p:grpSpPr>
          <a:xfrm>
            <a:off x="560154" y="2381838"/>
            <a:ext cx="450194" cy="685753"/>
            <a:chOff x="623996" y="1592262"/>
            <a:chExt cx="333947" cy="508681"/>
          </a:xfrm>
        </p:grpSpPr>
        <p:cxnSp>
          <p:nvCxnSpPr>
            <p:cNvPr id="81" name="Google Shape;81;p15"/>
            <p:cNvCxnSpPr/>
            <p:nvPr/>
          </p:nvCxnSpPr>
          <p:spPr>
            <a:xfrm>
              <a:off x="623996" y="1592262"/>
              <a:ext cx="0" cy="508681"/>
            </a:xfrm>
            <a:prstGeom prst="straightConnector1">
              <a:avLst/>
            </a:prstGeom>
            <a:noFill/>
            <a:ln cap="flat" cmpd="sng" w="28575">
              <a:solidFill>
                <a:srgbClr val="065CAB"/>
              </a:solidFill>
              <a:prstDash val="solid"/>
              <a:miter lim="800000"/>
              <a:headEnd len="sm" w="sm" type="none"/>
              <a:tailEnd len="sm" w="sm" type="none"/>
            </a:ln>
          </p:spPr>
        </p:cxnSp>
        <p:cxnSp>
          <p:nvCxnSpPr>
            <p:cNvPr id="82" name="Google Shape;82;p15"/>
            <p:cNvCxnSpPr/>
            <p:nvPr/>
          </p:nvCxnSpPr>
          <p:spPr>
            <a:xfrm>
              <a:off x="623996" y="1592262"/>
              <a:ext cx="333947" cy="0"/>
            </a:xfrm>
            <a:prstGeom prst="straightConnector1">
              <a:avLst/>
            </a:prstGeom>
            <a:noFill/>
            <a:ln cap="flat" cmpd="sng" w="28575">
              <a:solidFill>
                <a:srgbClr val="065CAB"/>
              </a:solidFill>
              <a:prstDash val="solid"/>
              <a:miter lim="800000"/>
              <a:headEnd len="sm" w="sm" type="none"/>
              <a:tailEnd len="sm" w="sm" type="none"/>
            </a:ln>
          </p:spPr>
        </p:cxnSp>
        <p:cxnSp>
          <p:nvCxnSpPr>
            <p:cNvPr id="83" name="Google Shape;83;p15"/>
            <p:cNvCxnSpPr/>
            <p:nvPr/>
          </p:nvCxnSpPr>
          <p:spPr>
            <a:xfrm>
              <a:off x="623996" y="2093005"/>
              <a:ext cx="333947" cy="0"/>
            </a:xfrm>
            <a:prstGeom prst="straightConnector1">
              <a:avLst/>
            </a:prstGeom>
            <a:noFill/>
            <a:ln cap="flat" cmpd="sng" w="28575">
              <a:solidFill>
                <a:srgbClr val="065CAB"/>
              </a:solidFill>
              <a:prstDash val="solid"/>
              <a:miter lim="800000"/>
              <a:headEnd len="sm" w="sm" type="none"/>
              <a:tailEnd len="sm" w="sm" type="none"/>
            </a:ln>
          </p:spPr>
        </p:cxnSp>
      </p:grpSp>
      <p:grpSp>
        <p:nvGrpSpPr>
          <p:cNvPr id="84" name="Google Shape;84;p15"/>
          <p:cNvGrpSpPr/>
          <p:nvPr/>
        </p:nvGrpSpPr>
        <p:grpSpPr>
          <a:xfrm>
            <a:off x="558767" y="3233552"/>
            <a:ext cx="450194" cy="685753"/>
            <a:chOff x="623996" y="1592262"/>
            <a:chExt cx="333947" cy="508681"/>
          </a:xfrm>
        </p:grpSpPr>
        <p:cxnSp>
          <p:nvCxnSpPr>
            <p:cNvPr id="85" name="Google Shape;85;p15"/>
            <p:cNvCxnSpPr/>
            <p:nvPr/>
          </p:nvCxnSpPr>
          <p:spPr>
            <a:xfrm>
              <a:off x="623996" y="1592262"/>
              <a:ext cx="0" cy="508681"/>
            </a:xfrm>
            <a:prstGeom prst="straightConnector1">
              <a:avLst/>
            </a:prstGeom>
            <a:noFill/>
            <a:ln cap="flat" cmpd="sng" w="28575">
              <a:solidFill>
                <a:srgbClr val="065CAB"/>
              </a:solidFill>
              <a:prstDash val="solid"/>
              <a:miter lim="800000"/>
              <a:headEnd len="sm" w="sm" type="none"/>
              <a:tailEnd len="sm" w="sm" type="none"/>
            </a:ln>
          </p:spPr>
        </p:cxnSp>
        <p:cxnSp>
          <p:nvCxnSpPr>
            <p:cNvPr id="86" name="Google Shape;86;p15"/>
            <p:cNvCxnSpPr/>
            <p:nvPr/>
          </p:nvCxnSpPr>
          <p:spPr>
            <a:xfrm>
              <a:off x="623996" y="1592262"/>
              <a:ext cx="333947" cy="0"/>
            </a:xfrm>
            <a:prstGeom prst="straightConnector1">
              <a:avLst/>
            </a:prstGeom>
            <a:noFill/>
            <a:ln cap="flat" cmpd="sng" w="28575">
              <a:solidFill>
                <a:srgbClr val="065CAB"/>
              </a:solidFill>
              <a:prstDash val="solid"/>
              <a:miter lim="800000"/>
              <a:headEnd len="sm" w="sm" type="none"/>
              <a:tailEnd len="sm" w="sm" type="none"/>
            </a:ln>
          </p:spPr>
        </p:cxnSp>
        <p:cxnSp>
          <p:nvCxnSpPr>
            <p:cNvPr id="87" name="Google Shape;87;p15"/>
            <p:cNvCxnSpPr/>
            <p:nvPr/>
          </p:nvCxnSpPr>
          <p:spPr>
            <a:xfrm>
              <a:off x="623996" y="2093005"/>
              <a:ext cx="333947" cy="0"/>
            </a:xfrm>
            <a:prstGeom prst="straightConnector1">
              <a:avLst/>
            </a:prstGeom>
            <a:noFill/>
            <a:ln cap="flat" cmpd="sng" w="28575">
              <a:solidFill>
                <a:srgbClr val="065CAB"/>
              </a:solidFill>
              <a:prstDash val="solid"/>
              <a:miter lim="800000"/>
              <a:headEnd len="sm" w="sm" type="none"/>
              <a:tailEnd len="sm" w="sm" type="none"/>
            </a:ln>
          </p:spPr>
        </p:cxnSp>
      </p:grpSp>
      <p:grpSp>
        <p:nvGrpSpPr>
          <p:cNvPr id="88" name="Google Shape;88;p15"/>
          <p:cNvGrpSpPr/>
          <p:nvPr/>
        </p:nvGrpSpPr>
        <p:grpSpPr>
          <a:xfrm>
            <a:off x="560147" y="4085241"/>
            <a:ext cx="450194" cy="685753"/>
            <a:chOff x="623996" y="1592262"/>
            <a:chExt cx="333947" cy="508681"/>
          </a:xfrm>
        </p:grpSpPr>
        <p:cxnSp>
          <p:nvCxnSpPr>
            <p:cNvPr id="89" name="Google Shape;89;p15"/>
            <p:cNvCxnSpPr/>
            <p:nvPr/>
          </p:nvCxnSpPr>
          <p:spPr>
            <a:xfrm>
              <a:off x="623996" y="1592262"/>
              <a:ext cx="0" cy="508681"/>
            </a:xfrm>
            <a:prstGeom prst="straightConnector1">
              <a:avLst/>
            </a:prstGeom>
            <a:noFill/>
            <a:ln cap="flat" cmpd="sng" w="28575">
              <a:solidFill>
                <a:srgbClr val="065CAB"/>
              </a:solidFill>
              <a:prstDash val="solid"/>
              <a:miter lim="800000"/>
              <a:headEnd len="sm" w="sm" type="none"/>
              <a:tailEnd len="sm" w="sm" type="none"/>
            </a:ln>
          </p:spPr>
        </p:cxnSp>
        <p:cxnSp>
          <p:nvCxnSpPr>
            <p:cNvPr id="90" name="Google Shape;90;p15"/>
            <p:cNvCxnSpPr/>
            <p:nvPr/>
          </p:nvCxnSpPr>
          <p:spPr>
            <a:xfrm>
              <a:off x="623996" y="1592262"/>
              <a:ext cx="333947" cy="0"/>
            </a:xfrm>
            <a:prstGeom prst="straightConnector1">
              <a:avLst/>
            </a:prstGeom>
            <a:noFill/>
            <a:ln cap="flat" cmpd="sng" w="28575">
              <a:solidFill>
                <a:srgbClr val="065CAB"/>
              </a:solidFill>
              <a:prstDash val="solid"/>
              <a:miter lim="800000"/>
              <a:headEnd len="sm" w="sm" type="none"/>
              <a:tailEnd len="sm" w="sm" type="none"/>
            </a:ln>
          </p:spPr>
        </p:cxnSp>
        <p:cxnSp>
          <p:nvCxnSpPr>
            <p:cNvPr id="91" name="Google Shape;91;p15"/>
            <p:cNvCxnSpPr/>
            <p:nvPr/>
          </p:nvCxnSpPr>
          <p:spPr>
            <a:xfrm>
              <a:off x="623996" y="2093005"/>
              <a:ext cx="333947" cy="0"/>
            </a:xfrm>
            <a:prstGeom prst="straightConnector1">
              <a:avLst/>
            </a:prstGeom>
            <a:noFill/>
            <a:ln cap="flat" cmpd="sng" w="28575">
              <a:solidFill>
                <a:srgbClr val="065CAB"/>
              </a:solidFill>
              <a:prstDash val="solid"/>
              <a:miter lim="800000"/>
              <a:headEnd len="sm" w="sm" type="none"/>
              <a:tailEnd len="sm" w="sm" type="none"/>
            </a:ln>
          </p:spPr>
        </p:cxnSp>
      </p:grpSp>
      <p:grpSp>
        <p:nvGrpSpPr>
          <p:cNvPr id="92" name="Google Shape;92;p15"/>
          <p:cNvGrpSpPr/>
          <p:nvPr/>
        </p:nvGrpSpPr>
        <p:grpSpPr>
          <a:xfrm>
            <a:off x="558767" y="5009155"/>
            <a:ext cx="450194" cy="685753"/>
            <a:chOff x="623996" y="1592262"/>
            <a:chExt cx="333947" cy="508681"/>
          </a:xfrm>
        </p:grpSpPr>
        <p:cxnSp>
          <p:nvCxnSpPr>
            <p:cNvPr id="93" name="Google Shape;93;p15"/>
            <p:cNvCxnSpPr/>
            <p:nvPr/>
          </p:nvCxnSpPr>
          <p:spPr>
            <a:xfrm>
              <a:off x="623996" y="1592262"/>
              <a:ext cx="0" cy="508681"/>
            </a:xfrm>
            <a:prstGeom prst="straightConnector1">
              <a:avLst/>
            </a:prstGeom>
            <a:noFill/>
            <a:ln cap="flat" cmpd="sng" w="28575">
              <a:solidFill>
                <a:srgbClr val="065CAB"/>
              </a:solidFill>
              <a:prstDash val="solid"/>
              <a:miter lim="800000"/>
              <a:headEnd len="sm" w="sm" type="none"/>
              <a:tailEnd len="sm" w="sm" type="none"/>
            </a:ln>
          </p:spPr>
        </p:cxnSp>
        <p:cxnSp>
          <p:nvCxnSpPr>
            <p:cNvPr id="94" name="Google Shape;94;p15"/>
            <p:cNvCxnSpPr/>
            <p:nvPr/>
          </p:nvCxnSpPr>
          <p:spPr>
            <a:xfrm>
              <a:off x="623996" y="1592262"/>
              <a:ext cx="333947" cy="0"/>
            </a:xfrm>
            <a:prstGeom prst="straightConnector1">
              <a:avLst/>
            </a:prstGeom>
            <a:noFill/>
            <a:ln cap="flat" cmpd="sng" w="28575">
              <a:solidFill>
                <a:srgbClr val="065CAB"/>
              </a:solidFill>
              <a:prstDash val="solid"/>
              <a:miter lim="800000"/>
              <a:headEnd len="sm" w="sm" type="none"/>
              <a:tailEnd len="sm" w="sm" type="none"/>
            </a:ln>
          </p:spPr>
        </p:cxnSp>
        <p:cxnSp>
          <p:nvCxnSpPr>
            <p:cNvPr id="95" name="Google Shape;95;p15"/>
            <p:cNvCxnSpPr/>
            <p:nvPr/>
          </p:nvCxnSpPr>
          <p:spPr>
            <a:xfrm>
              <a:off x="623996" y="2093005"/>
              <a:ext cx="333947" cy="0"/>
            </a:xfrm>
            <a:prstGeom prst="straightConnector1">
              <a:avLst/>
            </a:prstGeom>
            <a:noFill/>
            <a:ln cap="flat" cmpd="sng" w="28575">
              <a:solidFill>
                <a:srgbClr val="065CAB"/>
              </a:solidFill>
              <a:prstDash val="solid"/>
              <a:miter lim="800000"/>
              <a:headEnd len="sm" w="sm" type="none"/>
              <a:tailEnd len="sm" w="sm" type="none"/>
            </a:ln>
          </p:spPr>
        </p:cxnSp>
      </p:grpSp>
      <p:sp>
        <p:nvSpPr>
          <p:cNvPr id="96" name="Google Shape;96;p15"/>
          <p:cNvSpPr/>
          <p:nvPr/>
        </p:nvSpPr>
        <p:spPr>
          <a:xfrm>
            <a:off x="1451106" y="2555229"/>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Данные и инструменты</a:t>
            </a:r>
            <a:endParaRPr b="0" i="0" sz="1600" u="none" cap="none" strike="noStrike">
              <a:solidFill>
                <a:srgbClr val="262626"/>
              </a:solidFill>
              <a:latin typeface="Arial"/>
              <a:ea typeface="Arial"/>
              <a:cs typeface="Arial"/>
              <a:sym typeface="Arial"/>
            </a:endParaRPr>
          </a:p>
        </p:txBody>
      </p:sp>
      <p:sp>
        <p:nvSpPr>
          <p:cNvPr id="97" name="Google Shape;97;p15"/>
          <p:cNvSpPr/>
          <p:nvPr/>
        </p:nvSpPr>
        <p:spPr>
          <a:xfrm>
            <a:off x="843937" y="2598723"/>
            <a:ext cx="1077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i="0" lang="ru-RU" sz="3600" u="none" cap="none" strike="noStrike">
                <a:solidFill>
                  <a:srgbClr val="065CAB"/>
                </a:solidFill>
                <a:latin typeface="Arial"/>
                <a:ea typeface="Arial"/>
                <a:cs typeface="Arial"/>
                <a:sym typeface="Arial"/>
              </a:rPr>
              <a:t>2</a:t>
            </a:r>
            <a:endParaRPr b="0" baseline="30000" i="0" sz="3600" u="none" cap="none" strike="noStrike">
              <a:solidFill>
                <a:srgbClr val="065CAB"/>
              </a:solidFill>
              <a:latin typeface="Arial"/>
              <a:ea typeface="Arial"/>
              <a:cs typeface="Arial"/>
              <a:sym typeface="Arial"/>
            </a:endParaRPr>
          </a:p>
        </p:txBody>
      </p:sp>
      <p:sp>
        <p:nvSpPr>
          <p:cNvPr id="98" name="Google Shape;98;p15"/>
          <p:cNvSpPr/>
          <p:nvPr/>
        </p:nvSpPr>
        <p:spPr>
          <a:xfrm>
            <a:off x="1451106" y="3407165"/>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Анализ и предобработка данных</a:t>
            </a:r>
            <a:endParaRPr b="1" i="0" sz="1600" u="none" cap="none" strike="noStrike">
              <a:solidFill>
                <a:srgbClr val="262626"/>
              </a:solidFill>
            </a:endParaRPr>
          </a:p>
        </p:txBody>
      </p:sp>
      <p:sp>
        <p:nvSpPr>
          <p:cNvPr id="99" name="Google Shape;99;p15"/>
          <p:cNvSpPr/>
          <p:nvPr/>
        </p:nvSpPr>
        <p:spPr>
          <a:xfrm>
            <a:off x="836874" y="3503332"/>
            <a:ext cx="1077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i="0" lang="ru-RU" sz="3600" u="none" cap="none" strike="noStrike">
                <a:solidFill>
                  <a:srgbClr val="065CAB"/>
                </a:solidFill>
                <a:latin typeface="Arial"/>
                <a:ea typeface="Arial"/>
                <a:cs typeface="Arial"/>
                <a:sym typeface="Arial"/>
              </a:rPr>
              <a:t>3</a:t>
            </a:r>
            <a:endParaRPr b="0" baseline="30000" i="0" sz="3600" u="none" cap="none" strike="noStrike">
              <a:solidFill>
                <a:srgbClr val="065CAB"/>
              </a:solidFill>
              <a:latin typeface="Arial"/>
              <a:ea typeface="Arial"/>
              <a:cs typeface="Arial"/>
              <a:sym typeface="Arial"/>
            </a:endParaRPr>
          </a:p>
        </p:txBody>
      </p:sp>
      <p:sp>
        <p:nvSpPr>
          <p:cNvPr id="100" name="Google Shape;100;p15"/>
          <p:cNvSpPr/>
          <p:nvPr/>
        </p:nvSpPr>
        <p:spPr>
          <a:xfrm>
            <a:off x="1451093" y="4259122"/>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Построение моделей </a:t>
            </a:r>
            <a:endParaRPr b="0" i="0" sz="1600" u="none" cap="none" strike="noStrike">
              <a:solidFill>
                <a:srgbClr val="262626"/>
              </a:solidFill>
              <a:latin typeface="Arial"/>
              <a:ea typeface="Arial"/>
              <a:cs typeface="Arial"/>
              <a:sym typeface="Arial"/>
            </a:endParaRPr>
          </a:p>
        </p:txBody>
      </p:sp>
      <p:sp>
        <p:nvSpPr>
          <p:cNvPr id="101" name="Google Shape;101;p15"/>
          <p:cNvSpPr/>
          <p:nvPr/>
        </p:nvSpPr>
        <p:spPr>
          <a:xfrm>
            <a:off x="843937" y="4420487"/>
            <a:ext cx="1077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i="0" lang="ru-RU" sz="3600" u="none" cap="none" strike="noStrike">
                <a:solidFill>
                  <a:srgbClr val="065CAB"/>
                </a:solidFill>
                <a:latin typeface="Arial"/>
                <a:ea typeface="Arial"/>
                <a:cs typeface="Arial"/>
                <a:sym typeface="Arial"/>
              </a:rPr>
              <a:t>4</a:t>
            </a:r>
            <a:endParaRPr b="0" baseline="30000" i="0" sz="3600" u="none" cap="none" strike="noStrike">
              <a:solidFill>
                <a:srgbClr val="065CAB"/>
              </a:solidFill>
              <a:latin typeface="Arial"/>
              <a:ea typeface="Arial"/>
              <a:cs typeface="Arial"/>
              <a:sym typeface="Arial"/>
            </a:endParaRPr>
          </a:p>
        </p:txBody>
      </p:sp>
      <p:sp>
        <p:nvSpPr>
          <p:cNvPr id="102" name="Google Shape;102;p15"/>
          <p:cNvSpPr/>
          <p:nvPr/>
        </p:nvSpPr>
        <p:spPr>
          <a:xfrm>
            <a:off x="1451105" y="6149418"/>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Разработка flask-приложения</a:t>
            </a:r>
            <a:endParaRPr b="0" i="0" sz="1600" u="none" cap="none" strike="noStrike">
              <a:solidFill>
                <a:srgbClr val="262626"/>
              </a:solidFill>
              <a:latin typeface="Arial"/>
              <a:ea typeface="Arial"/>
              <a:cs typeface="Arial"/>
              <a:sym typeface="Arial"/>
            </a:endParaRPr>
          </a:p>
        </p:txBody>
      </p:sp>
      <p:sp>
        <p:nvSpPr>
          <p:cNvPr id="103" name="Google Shape;103;p15"/>
          <p:cNvSpPr/>
          <p:nvPr/>
        </p:nvSpPr>
        <p:spPr>
          <a:xfrm>
            <a:off x="843936" y="5284945"/>
            <a:ext cx="1077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i="0" lang="ru-RU" sz="3600" u="none" cap="none" strike="noStrike">
                <a:solidFill>
                  <a:srgbClr val="065CAB"/>
                </a:solidFill>
                <a:latin typeface="Arial"/>
                <a:ea typeface="Arial"/>
                <a:cs typeface="Arial"/>
                <a:sym typeface="Arial"/>
              </a:rPr>
              <a:t>5</a:t>
            </a:r>
            <a:endParaRPr b="0" baseline="30000" i="0" sz="3600" u="none" cap="none" strike="noStrike">
              <a:solidFill>
                <a:srgbClr val="065CAB"/>
              </a:solidFill>
              <a:latin typeface="Arial"/>
              <a:ea typeface="Arial"/>
              <a:cs typeface="Arial"/>
              <a:sym typeface="Arial"/>
            </a:endParaRPr>
          </a:p>
        </p:txBody>
      </p:sp>
      <p:grpSp>
        <p:nvGrpSpPr>
          <p:cNvPr id="104" name="Google Shape;104;p15"/>
          <p:cNvGrpSpPr/>
          <p:nvPr/>
        </p:nvGrpSpPr>
        <p:grpSpPr>
          <a:xfrm>
            <a:off x="558782" y="1503622"/>
            <a:ext cx="450202" cy="685765"/>
            <a:chOff x="623996" y="1592262"/>
            <a:chExt cx="333947" cy="508681"/>
          </a:xfrm>
        </p:grpSpPr>
        <p:cxnSp>
          <p:nvCxnSpPr>
            <p:cNvPr id="105" name="Google Shape;105;p15"/>
            <p:cNvCxnSpPr/>
            <p:nvPr/>
          </p:nvCxnSpPr>
          <p:spPr>
            <a:xfrm>
              <a:off x="623996" y="1592262"/>
              <a:ext cx="0" cy="508681"/>
            </a:xfrm>
            <a:prstGeom prst="straightConnector1">
              <a:avLst/>
            </a:prstGeom>
            <a:noFill/>
            <a:ln cap="flat" cmpd="sng" w="28575">
              <a:solidFill>
                <a:srgbClr val="065CAB"/>
              </a:solidFill>
              <a:prstDash val="solid"/>
              <a:miter lim="800000"/>
              <a:headEnd len="sm" w="sm" type="none"/>
              <a:tailEnd len="sm" w="sm" type="none"/>
            </a:ln>
          </p:spPr>
        </p:cxnSp>
        <p:cxnSp>
          <p:nvCxnSpPr>
            <p:cNvPr id="106" name="Google Shape;106;p15"/>
            <p:cNvCxnSpPr/>
            <p:nvPr/>
          </p:nvCxnSpPr>
          <p:spPr>
            <a:xfrm>
              <a:off x="623996" y="1592262"/>
              <a:ext cx="333947" cy="0"/>
            </a:xfrm>
            <a:prstGeom prst="straightConnector1">
              <a:avLst/>
            </a:prstGeom>
            <a:noFill/>
            <a:ln cap="flat" cmpd="sng" w="28575">
              <a:solidFill>
                <a:srgbClr val="065CAB"/>
              </a:solidFill>
              <a:prstDash val="solid"/>
              <a:miter lim="800000"/>
              <a:headEnd len="sm" w="sm" type="none"/>
              <a:tailEnd len="sm" w="sm" type="none"/>
            </a:ln>
          </p:spPr>
        </p:cxnSp>
        <p:cxnSp>
          <p:nvCxnSpPr>
            <p:cNvPr id="107" name="Google Shape;107;p15"/>
            <p:cNvCxnSpPr/>
            <p:nvPr/>
          </p:nvCxnSpPr>
          <p:spPr>
            <a:xfrm>
              <a:off x="623996" y="2093005"/>
              <a:ext cx="333947" cy="0"/>
            </a:xfrm>
            <a:prstGeom prst="straightConnector1">
              <a:avLst/>
            </a:prstGeom>
            <a:noFill/>
            <a:ln cap="flat" cmpd="sng" w="28575">
              <a:solidFill>
                <a:srgbClr val="065CAB"/>
              </a:solidFill>
              <a:prstDash val="solid"/>
              <a:miter lim="800000"/>
              <a:headEnd len="sm" w="sm" type="none"/>
              <a:tailEnd len="sm" w="sm" type="none"/>
            </a:ln>
          </p:spPr>
        </p:cxnSp>
      </p:grpSp>
      <p:sp>
        <p:nvSpPr>
          <p:cNvPr id="108" name="Google Shape;108;p15"/>
          <p:cNvSpPr/>
          <p:nvPr/>
        </p:nvSpPr>
        <p:spPr>
          <a:xfrm>
            <a:off x="843937" y="1754244"/>
            <a:ext cx="1077686"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i="0" lang="ru-RU" sz="3600" u="none" cap="none" strike="noStrike">
                <a:solidFill>
                  <a:srgbClr val="065CAB"/>
                </a:solidFill>
                <a:latin typeface="Arial"/>
                <a:ea typeface="Arial"/>
                <a:cs typeface="Arial"/>
                <a:sym typeface="Arial"/>
              </a:rPr>
              <a:t>1</a:t>
            </a:r>
            <a:endParaRPr b="0" baseline="30000" i="0" sz="3600" u="none" cap="none" strike="noStrike">
              <a:solidFill>
                <a:srgbClr val="065CAB"/>
              </a:solidFill>
              <a:latin typeface="Arial"/>
              <a:ea typeface="Arial"/>
              <a:cs typeface="Arial"/>
              <a:sym typeface="Arial"/>
            </a:endParaRPr>
          </a:p>
        </p:txBody>
      </p:sp>
      <p:sp>
        <p:nvSpPr>
          <p:cNvPr id="109" name="Google Shape;109;p15"/>
          <p:cNvSpPr/>
          <p:nvPr/>
        </p:nvSpPr>
        <p:spPr>
          <a:xfrm>
            <a:off x="1394418" y="5204268"/>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Создание нейронной сети</a:t>
            </a:r>
            <a:endParaRPr b="0" i="0" sz="1600" u="none" cap="none" strike="noStrike">
              <a:solidFill>
                <a:srgbClr val="262626"/>
              </a:solidFill>
              <a:latin typeface="Arial"/>
              <a:ea typeface="Arial"/>
              <a:cs typeface="Arial"/>
              <a:sym typeface="Arial"/>
            </a:endParaRPr>
          </a:p>
        </p:txBody>
      </p:sp>
      <p:grpSp>
        <p:nvGrpSpPr>
          <p:cNvPr id="110" name="Google Shape;110;p15"/>
          <p:cNvGrpSpPr/>
          <p:nvPr/>
        </p:nvGrpSpPr>
        <p:grpSpPr>
          <a:xfrm>
            <a:off x="558792" y="5887255"/>
            <a:ext cx="450131" cy="685913"/>
            <a:chOff x="623996" y="1592262"/>
            <a:chExt cx="333900" cy="508800"/>
          </a:xfrm>
        </p:grpSpPr>
        <p:cxnSp>
          <p:nvCxnSpPr>
            <p:cNvPr id="111" name="Google Shape;111;p15"/>
            <p:cNvCxnSpPr/>
            <p:nvPr/>
          </p:nvCxnSpPr>
          <p:spPr>
            <a:xfrm>
              <a:off x="623996" y="1592262"/>
              <a:ext cx="0" cy="508800"/>
            </a:xfrm>
            <a:prstGeom prst="straightConnector1">
              <a:avLst/>
            </a:prstGeom>
            <a:noFill/>
            <a:ln cap="flat" cmpd="sng" w="28575">
              <a:solidFill>
                <a:srgbClr val="065CAB"/>
              </a:solidFill>
              <a:prstDash val="solid"/>
              <a:miter lim="800000"/>
              <a:headEnd len="sm" w="sm" type="none"/>
              <a:tailEnd len="sm" w="sm" type="none"/>
            </a:ln>
          </p:spPr>
        </p:cxnSp>
        <p:cxnSp>
          <p:nvCxnSpPr>
            <p:cNvPr id="112" name="Google Shape;112;p15"/>
            <p:cNvCxnSpPr/>
            <p:nvPr/>
          </p:nvCxnSpPr>
          <p:spPr>
            <a:xfrm>
              <a:off x="623996" y="1592262"/>
              <a:ext cx="333900" cy="0"/>
            </a:xfrm>
            <a:prstGeom prst="straightConnector1">
              <a:avLst/>
            </a:prstGeom>
            <a:noFill/>
            <a:ln cap="flat" cmpd="sng" w="28575">
              <a:solidFill>
                <a:srgbClr val="065CAB"/>
              </a:solidFill>
              <a:prstDash val="solid"/>
              <a:miter lim="800000"/>
              <a:headEnd len="sm" w="sm" type="none"/>
              <a:tailEnd len="sm" w="sm" type="none"/>
            </a:ln>
          </p:spPr>
        </p:cxnSp>
        <p:cxnSp>
          <p:nvCxnSpPr>
            <p:cNvPr id="113" name="Google Shape;113;p15"/>
            <p:cNvCxnSpPr/>
            <p:nvPr/>
          </p:nvCxnSpPr>
          <p:spPr>
            <a:xfrm>
              <a:off x="623996" y="2093005"/>
              <a:ext cx="333900" cy="0"/>
            </a:xfrm>
            <a:prstGeom prst="straightConnector1">
              <a:avLst/>
            </a:prstGeom>
            <a:noFill/>
            <a:ln cap="flat" cmpd="sng" w="28575">
              <a:solidFill>
                <a:srgbClr val="065CAB"/>
              </a:solidFill>
              <a:prstDash val="solid"/>
              <a:miter lim="800000"/>
              <a:headEnd len="sm" w="sm" type="none"/>
              <a:tailEnd len="sm" w="sm" type="none"/>
            </a:ln>
          </p:spPr>
        </p:cxnSp>
      </p:grpSp>
      <p:sp>
        <p:nvSpPr>
          <p:cNvPr id="114" name="Google Shape;114;p15"/>
          <p:cNvSpPr/>
          <p:nvPr/>
        </p:nvSpPr>
        <p:spPr>
          <a:xfrm>
            <a:off x="836886" y="6149419"/>
            <a:ext cx="1077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lang="ru-RU" sz="3600">
                <a:solidFill>
                  <a:srgbClr val="065CAB"/>
                </a:solidFill>
              </a:rPr>
              <a:t>6</a:t>
            </a:r>
            <a:endParaRPr b="0" baseline="30000" i="0" sz="3600" u="none" cap="none" strike="noStrike">
              <a:solidFill>
                <a:srgbClr val="065CAB"/>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idx="1" type="body"/>
          </p:nvPr>
        </p:nvSpPr>
        <p:spPr>
          <a:xfrm>
            <a:off x="132350" y="1791425"/>
            <a:ext cx="11979000" cy="1319100"/>
          </a:xfrm>
          <a:prstGeom prst="rect">
            <a:avLst/>
          </a:prstGeom>
          <a:noFill/>
          <a:ln>
            <a:noFill/>
          </a:ln>
        </p:spPr>
        <p:txBody>
          <a:bodyPr anchorCtr="0" anchor="t" bIns="45700" lIns="91425" spcFirstLastPara="1" rIns="91425" wrap="square" tIns="45700">
            <a:normAutofit fontScale="32500" lnSpcReduction="20000"/>
          </a:bodyPr>
          <a:lstStyle/>
          <a:p>
            <a:pPr indent="-335915" lvl="0" marL="457200" rtl="0" algn="just">
              <a:lnSpc>
                <a:spcPct val="135714"/>
              </a:lnSpc>
              <a:spcBef>
                <a:spcPts val="0"/>
              </a:spcBef>
              <a:spcAft>
                <a:spcPts val="0"/>
              </a:spcAft>
              <a:buClr>
                <a:schemeClr val="dk1"/>
              </a:buClr>
              <a:buSzPct val="100000"/>
              <a:buChar char="●"/>
            </a:pPr>
            <a:r>
              <a:rPr lang="ru-RU" sz="5200">
                <a:solidFill>
                  <a:schemeClr val="dk1"/>
                </a:solidFill>
              </a:rPr>
              <a:t>Разработка модели, которая будет предсказывать значения модуля упругости и прочности при растяжении композитов на основе их состава и процесса производства. </a:t>
            </a:r>
            <a:endParaRPr sz="5200">
              <a:solidFill>
                <a:schemeClr val="dk1"/>
              </a:solidFill>
            </a:endParaRPr>
          </a:p>
          <a:p>
            <a:pPr indent="0" lvl="0" marL="457200" rtl="0" algn="just">
              <a:lnSpc>
                <a:spcPct val="135714"/>
              </a:lnSpc>
              <a:spcBef>
                <a:spcPts val="0"/>
              </a:spcBef>
              <a:spcAft>
                <a:spcPts val="0"/>
              </a:spcAft>
              <a:buNone/>
            </a:pPr>
            <a:r>
              <a:t/>
            </a:r>
            <a:endParaRPr sz="5200">
              <a:solidFill>
                <a:schemeClr val="dk1"/>
              </a:solidFill>
            </a:endParaRPr>
          </a:p>
          <a:p>
            <a:pPr indent="-335915" lvl="0" marL="457200" rtl="0" algn="just">
              <a:lnSpc>
                <a:spcPct val="135714"/>
              </a:lnSpc>
              <a:spcBef>
                <a:spcPts val="0"/>
              </a:spcBef>
              <a:spcAft>
                <a:spcPts val="0"/>
              </a:spcAft>
              <a:buClr>
                <a:schemeClr val="dk1"/>
              </a:buClr>
              <a:buSzPct val="100000"/>
              <a:buChar char="●"/>
            </a:pPr>
            <a:r>
              <a:rPr lang="ru-RU" sz="5200">
                <a:solidFill>
                  <a:schemeClr val="dk1"/>
                </a:solidFill>
              </a:rPr>
              <a:t>Создание нейронной сети, которая будет рекомендовать соотношение матрица-наполнитель.</a:t>
            </a:r>
            <a:endParaRPr/>
          </a:p>
        </p:txBody>
      </p:sp>
      <p:sp>
        <p:nvSpPr>
          <p:cNvPr id="120" name="Google Shape;120;p16"/>
          <p:cNvSpPr txBox="1"/>
          <p:nvPr>
            <p:ph idx="12" type="sldNum"/>
          </p:nvPr>
        </p:nvSpPr>
        <p:spPr>
          <a:xfrm>
            <a:off x="273628" y="6434051"/>
            <a:ext cx="570309" cy="27525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21" name="Google Shape;121;p16"/>
          <p:cNvSpPr/>
          <p:nvPr/>
        </p:nvSpPr>
        <p:spPr>
          <a:xfrm>
            <a:off x="3011294" y="469300"/>
            <a:ext cx="8939544"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ru-RU" sz="2800">
                <a:solidFill>
                  <a:srgbClr val="065CAB"/>
                </a:solidFill>
              </a:rPr>
              <a:t>Цель и актуальность исследования</a:t>
            </a:r>
            <a:endParaRPr b="0" i="0" sz="2800" u="none" cap="none" strike="noStrike">
              <a:solidFill>
                <a:schemeClr val="lt1"/>
              </a:solidFill>
              <a:latin typeface="Arial"/>
              <a:ea typeface="Arial"/>
              <a:cs typeface="Arial"/>
              <a:sym typeface="Arial"/>
            </a:endParaRPr>
          </a:p>
        </p:txBody>
      </p:sp>
      <p:sp>
        <p:nvSpPr>
          <p:cNvPr id="122" name="Google Shape;122;p16"/>
          <p:cNvSpPr txBox="1"/>
          <p:nvPr/>
        </p:nvSpPr>
        <p:spPr>
          <a:xfrm>
            <a:off x="273622" y="1257040"/>
            <a:ext cx="7119000" cy="6006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Цель</a:t>
            </a:r>
            <a:endParaRPr/>
          </a:p>
        </p:txBody>
      </p:sp>
      <p:sp>
        <p:nvSpPr>
          <p:cNvPr id="123" name="Google Shape;123;p16"/>
          <p:cNvSpPr txBox="1"/>
          <p:nvPr/>
        </p:nvSpPr>
        <p:spPr>
          <a:xfrm>
            <a:off x="273622" y="3391290"/>
            <a:ext cx="7119000" cy="6006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Актуальность</a:t>
            </a:r>
            <a:endParaRPr/>
          </a:p>
        </p:txBody>
      </p:sp>
      <p:sp>
        <p:nvSpPr>
          <p:cNvPr id="124" name="Google Shape;124;p16"/>
          <p:cNvSpPr txBox="1"/>
          <p:nvPr>
            <p:ph idx="1" type="body"/>
          </p:nvPr>
        </p:nvSpPr>
        <p:spPr>
          <a:xfrm>
            <a:off x="373550" y="4102125"/>
            <a:ext cx="11737800" cy="2743500"/>
          </a:xfrm>
          <a:prstGeom prst="rect">
            <a:avLst/>
          </a:prstGeom>
          <a:noFill/>
          <a:ln>
            <a:noFill/>
          </a:ln>
        </p:spPr>
        <p:txBody>
          <a:bodyPr anchorCtr="0" anchor="t" bIns="45700" lIns="91425" spcFirstLastPara="1" rIns="91425" wrap="square" tIns="45700">
            <a:normAutofit/>
          </a:bodyPr>
          <a:lstStyle/>
          <a:p>
            <a:pPr indent="0" lvl="0" marL="0" rtl="0" algn="just">
              <a:lnSpc>
                <a:spcPct val="135714"/>
              </a:lnSpc>
              <a:spcBef>
                <a:spcPts val="0"/>
              </a:spcBef>
              <a:spcAft>
                <a:spcPts val="0"/>
              </a:spcAft>
              <a:buSzPts val="1100"/>
              <a:buNone/>
            </a:pPr>
            <a:r>
              <a:rPr lang="ru-RU" sz="1700">
                <a:solidFill>
                  <a:schemeClr val="dk1"/>
                </a:solidFill>
              </a:rPr>
              <a:t> Композиты имеют такие структурные элементы, как матрица и нашивка. Матрица - материал, внутри которого располагается набивка (нашивка). Нашивка  - это те компоненты, которые призваны усовершенствовать свойства материала (матрицы). Прогнозные модели помогают сократить количество проводимых испытаний, так как процесс производства композитов может быть очень сложным, учитывая что конечные свойства материала зависят от многих факторов, таких как температура, состав материала и многие другие.</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idx="12" type="sldNum"/>
          </p:nvPr>
        </p:nvSpPr>
        <p:spPr>
          <a:xfrm>
            <a:off x="273628" y="6434051"/>
            <a:ext cx="570309" cy="27525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30" name="Google Shape;130;p17"/>
          <p:cNvSpPr txBox="1"/>
          <p:nvPr/>
        </p:nvSpPr>
        <p:spPr>
          <a:xfrm>
            <a:off x="461150" y="1892254"/>
            <a:ext cx="6991200" cy="1036800"/>
          </a:xfrm>
          <a:prstGeom prst="rect">
            <a:avLst/>
          </a:prstGeom>
          <a:noFill/>
          <a:ln>
            <a:noFill/>
          </a:ln>
        </p:spPr>
        <p:txBody>
          <a:bodyPr anchorCtr="0" anchor="t" bIns="38350" lIns="76725" spcFirstLastPara="1" rIns="76725" wrap="square" tIns="38350">
            <a:noAutofit/>
          </a:bodyPr>
          <a:lstStyle/>
          <a:p>
            <a:pPr indent="0" lvl="0" marL="0" marR="0" rtl="0" algn="l">
              <a:lnSpc>
                <a:spcPct val="90000"/>
              </a:lnSpc>
              <a:spcBef>
                <a:spcPts val="0"/>
              </a:spcBef>
              <a:spcAft>
                <a:spcPts val="0"/>
              </a:spcAft>
              <a:buClr>
                <a:srgbClr val="000000"/>
              </a:buClr>
              <a:buSzPts val="2700"/>
              <a:buFont typeface="Arial"/>
              <a:buNone/>
            </a:pPr>
            <a:r>
              <a:t/>
            </a:r>
            <a:endParaRPr b="0" i="0" sz="2200" u="none" cap="none" strike="noStrike">
              <a:solidFill>
                <a:srgbClr val="262626"/>
              </a:solidFill>
              <a:latin typeface="Arial"/>
              <a:ea typeface="Arial"/>
              <a:cs typeface="Arial"/>
              <a:sym typeface="Arial"/>
            </a:endParaRPr>
          </a:p>
        </p:txBody>
      </p:sp>
      <p:sp>
        <p:nvSpPr>
          <p:cNvPr id="131" name="Google Shape;131;p17"/>
          <p:cNvSpPr txBox="1"/>
          <p:nvPr/>
        </p:nvSpPr>
        <p:spPr>
          <a:xfrm>
            <a:off x="273547" y="1291640"/>
            <a:ext cx="7119000" cy="6006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Данные</a:t>
            </a:r>
            <a:endParaRPr/>
          </a:p>
        </p:txBody>
      </p:sp>
      <p:sp>
        <p:nvSpPr>
          <p:cNvPr id="132" name="Google Shape;132;p17"/>
          <p:cNvSpPr/>
          <p:nvPr/>
        </p:nvSpPr>
        <p:spPr>
          <a:xfrm>
            <a:off x="3167880" y="469300"/>
            <a:ext cx="68439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Данные и инструменты</a:t>
            </a:r>
            <a:endParaRPr b="0" i="0" sz="2800" u="none" cap="none" strike="noStrike">
              <a:solidFill>
                <a:schemeClr val="lt1"/>
              </a:solidFill>
              <a:latin typeface="Arial"/>
              <a:ea typeface="Arial"/>
              <a:cs typeface="Arial"/>
              <a:sym typeface="Arial"/>
            </a:endParaRPr>
          </a:p>
        </p:txBody>
      </p:sp>
      <p:sp>
        <p:nvSpPr>
          <p:cNvPr id="133" name="Google Shape;133;p17"/>
          <p:cNvSpPr txBox="1"/>
          <p:nvPr>
            <p:ph idx="1" type="body"/>
          </p:nvPr>
        </p:nvSpPr>
        <p:spPr>
          <a:xfrm>
            <a:off x="130975" y="1762775"/>
            <a:ext cx="11599800" cy="2676300"/>
          </a:xfrm>
          <a:prstGeom prst="rect">
            <a:avLst/>
          </a:prstGeom>
          <a:noFill/>
          <a:ln>
            <a:noFill/>
          </a:ln>
        </p:spPr>
        <p:txBody>
          <a:bodyPr anchorCtr="0" anchor="t" bIns="45700" lIns="91425" spcFirstLastPara="1" rIns="91425" wrap="square" tIns="45700">
            <a:noAutofit/>
          </a:bodyPr>
          <a:lstStyle/>
          <a:p>
            <a:pPr indent="-339725" lvl="0" marL="457200" rtl="0" algn="just">
              <a:lnSpc>
                <a:spcPct val="135714"/>
              </a:lnSpc>
              <a:spcBef>
                <a:spcPts val="0"/>
              </a:spcBef>
              <a:spcAft>
                <a:spcPts val="0"/>
              </a:spcAft>
              <a:buClr>
                <a:schemeClr val="dk1"/>
              </a:buClr>
              <a:buSzPts val="1750"/>
              <a:buChar char="●"/>
            </a:pPr>
            <a:r>
              <a:rPr lang="ru-RU" sz="1750">
                <a:solidFill>
                  <a:schemeClr val="dk1"/>
                </a:solidFill>
              </a:rPr>
              <a:t>Для построения модели использованы, предоставленные в формате excel, экспериментальные наблюдения по 13 показателям: 'Угол нашивки, град', 'Шаг нашивки', 'Плотность нашивки', 'Соотношение матрица-наполнитель', 'Плотность, кг/м3',  'модуль упругости, ГПа', 'Количество отвердителя, м.%', 'Содержание эпоксидных групп,%_2', 'Температура вспышки, С_2', 'Поверхностная плотность, г/м2', 'Модуль упругости при растяжении, ГПа',  'Прочность при растяжении, МПа', 'Потребление смолы, г/м2'.</a:t>
            </a:r>
            <a:endParaRPr sz="1750">
              <a:solidFill>
                <a:schemeClr val="dk1"/>
              </a:solidFill>
            </a:endParaRPr>
          </a:p>
          <a:p>
            <a:pPr indent="-339725" lvl="0" marL="457200" rtl="0" algn="just">
              <a:lnSpc>
                <a:spcPct val="135714"/>
              </a:lnSpc>
              <a:spcBef>
                <a:spcPts val="0"/>
              </a:spcBef>
              <a:spcAft>
                <a:spcPts val="0"/>
              </a:spcAft>
              <a:buClr>
                <a:schemeClr val="dk1"/>
              </a:buClr>
              <a:buSzPts val="1750"/>
              <a:buChar char="●"/>
            </a:pPr>
            <a:r>
              <a:rPr lang="ru-RU" sz="1750">
                <a:solidFill>
                  <a:schemeClr val="dk1"/>
                </a:solidFill>
              </a:rPr>
              <a:t>Общее число наблюдений - 1023.</a:t>
            </a:r>
            <a:endParaRPr sz="1750">
              <a:solidFill>
                <a:schemeClr val="dk1"/>
              </a:solidFill>
            </a:endParaRPr>
          </a:p>
          <a:p>
            <a:pPr indent="0" lvl="0" marL="0" rtl="0" algn="just">
              <a:lnSpc>
                <a:spcPct val="135714"/>
              </a:lnSpc>
              <a:spcBef>
                <a:spcPts val="0"/>
              </a:spcBef>
              <a:spcAft>
                <a:spcPts val="0"/>
              </a:spcAft>
              <a:buSzPts val="1100"/>
              <a:buNone/>
            </a:pPr>
            <a:r>
              <a:t/>
            </a:r>
            <a:endParaRPr sz="1750">
              <a:solidFill>
                <a:schemeClr val="dk1"/>
              </a:solidFill>
            </a:endParaRPr>
          </a:p>
        </p:txBody>
      </p:sp>
      <p:sp>
        <p:nvSpPr>
          <p:cNvPr id="134" name="Google Shape;134;p17"/>
          <p:cNvSpPr txBox="1"/>
          <p:nvPr/>
        </p:nvSpPr>
        <p:spPr>
          <a:xfrm>
            <a:off x="130972" y="4381240"/>
            <a:ext cx="7119000" cy="6006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Инструменты</a:t>
            </a:r>
            <a:endParaRPr/>
          </a:p>
        </p:txBody>
      </p:sp>
      <p:sp>
        <p:nvSpPr>
          <p:cNvPr id="135" name="Google Shape;135;p17"/>
          <p:cNvSpPr txBox="1"/>
          <p:nvPr>
            <p:ph idx="1" type="body"/>
          </p:nvPr>
        </p:nvSpPr>
        <p:spPr>
          <a:xfrm>
            <a:off x="69975" y="4981850"/>
            <a:ext cx="7383600" cy="600600"/>
          </a:xfrm>
          <a:prstGeom prst="rect">
            <a:avLst/>
          </a:prstGeom>
          <a:noFill/>
          <a:ln>
            <a:noFill/>
          </a:ln>
        </p:spPr>
        <p:txBody>
          <a:bodyPr anchorCtr="0" anchor="t" bIns="45700" lIns="91425" spcFirstLastPara="1" rIns="91425" wrap="square" tIns="45700">
            <a:noAutofit/>
          </a:bodyPr>
          <a:lstStyle/>
          <a:p>
            <a:pPr indent="-339725" lvl="0" marL="457200" rtl="0" algn="just">
              <a:lnSpc>
                <a:spcPct val="135714"/>
              </a:lnSpc>
              <a:spcBef>
                <a:spcPts val="0"/>
              </a:spcBef>
              <a:spcAft>
                <a:spcPts val="0"/>
              </a:spcAft>
              <a:buClr>
                <a:schemeClr val="dk1"/>
              </a:buClr>
              <a:buSzPts val="1750"/>
              <a:buChar char="●"/>
            </a:pPr>
            <a:r>
              <a:rPr lang="ru-RU" sz="1750">
                <a:solidFill>
                  <a:schemeClr val="dk1"/>
                </a:solidFill>
              </a:rPr>
              <a:t>Исследование выполнено в среде Python</a:t>
            </a:r>
            <a:endParaRPr sz="1750">
              <a:solidFill>
                <a:schemeClr val="dk1"/>
              </a:solidFill>
            </a:endParaRPr>
          </a:p>
          <a:p>
            <a:pPr indent="0" lvl="0" marL="0" rtl="0" algn="just">
              <a:lnSpc>
                <a:spcPct val="135714"/>
              </a:lnSpc>
              <a:spcBef>
                <a:spcPts val="0"/>
              </a:spcBef>
              <a:spcAft>
                <a:spcPts val="0"/>
              </a:spcAft>
              <a:buSzPts val="1100"/>
              <a:buNone/>
            </a:pPr>
            <a:r>
              <a:t/>
            </a:r>
            <a:endParaRPr sz="1750">
              <a:solidFill>
                <a:schemeClr val="dk1"/>
              </a:solidFill>
            </a:endParaRPr>
          </a:p>
        </p:txBody>
      </p:sp>
      <p:pic>
        <p:nvPicPr>
          <p:cNvPr id="136" name="Google Shape;136;p17"/>
          <p:cNvPicPr preferRelativeResize="0"/>
          <p:nvPr/>
        </p:nvPicPr>
        <p:blipFill>
          <a:blip r:embed="rId3">
            <a:alphaModFix/>
          </a:blip>
          <a:stretch>
            <a:fillRect/>
          </a:stretch>
        </p:blipFill>
        <p:spPr>
          <a:xfrm>
            <a:off x="6672125" y="3686000"/>
            <a:ext cx="4884874" cy="2919450"/>
          </a:xfrm>
          <a:prstGeom prst="rect">
            <a:avLst/>
          </a:prstGeom>
          <a:solidFill>
            <a:srgbClr val="F2F2F2"/>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42" name="Google Shape;142;p18"/>
          <p:cNvSpPr/>
          <p:nvPr/>
        </p:nvSpPr>
        <p:spPr>
          <a:xfrm>
            <a:off x="3182130" y="477800"/>
            <a:ext cx="65730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Анализ и предо</a:t>
            </a:r>
            <a:r>
              <a:rPr lang="ru-RU" sz="2800">
                <a:solidFill>
                  <a:srgbClr val="065CAB"/>
                </a:solidFill>
              </a:rPr>
              <a:t>бработка данных (1)</a:t>
            </a:r>
            <a:endParaRPr b="0" i="0" sz="2800" u="none" cap="none" strike="noStrike">
              <a:solidFill>
                <a:schemeClr val="lt1"/>
              </a:solidFill>
              <a:latin typeface="Arial"/>
              <a:ea typeface="Arial"/>
              <a:cs typeface="Arial"/>
              <a:sym typeface="Arial"/>
            </a:endParaRPr>
          </a:p>
        </p:txBody>
      </p:sp>
      <p:sp>
        <p:nvSpPr>
          <p:cNvPr id="143" name="Google Shape;143;p18"/>
          <p:cNvSpPr txBox="1"/>
          <p:nvPr/>
        </p:nvSpPr>
        <p:spPr>
          <a:xfrm>
            <a:off x="273547" y="1401965"/>
            <a:ext cx="71190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Проверка на наличие пропусков</a:t>
            </a:r>
            <a:endParaRPr/>
          </a:p>
        </p:txBody>
      </p:sp>
      <p:sp>
        <p:nvSpPr>
          <p:cNvPr id="144" name="Google Shape;144;p18"/>
          <p:cNvSpPr txBox="1"/>
          <p:nvPr>
            <p:ph idx="1" type="body"/>
          </p:nvPr>
        </p:nvSpPr>
        <p:spPr>
          <a:xfrm>
            <a:off x="126700" y="1797113"/>
            <a:ext cx="7412700" cy="600600"/>
          </a:xfrm>
          <a:prstGeom prst="rect">
            <a:avLst/>
          </a:prstGeom>
          <a:noFill/>
          <a:ln>
            <a:noFill/>
          </a:ln>
        </p:spPr>
        <p:txBody>
          <a:bodyPr anchorCtr="0" anchor="t" bIns="45700" lIns="91425" spcFirstLastPara="1" rIns="91425" wrap="square" tIns="45700">
            <a:normAutofit/>
          </a:bodyPr>
          <a:lstStyle/>
          <a:p>
            <a:pPr indent="-339725" lvl="0" marL="457200" rtl="0" algn="just">
              <a:lnSpc>
                <a:spcPct val="135714"/>
              </a:lnSpc>
              <a:spcBef>
                <a:spcPts val="0"/>
              </a:spcBef>
              <a:spcAft>
                <a:spcPts val="0"/>
              </a:spcAft>
              <a:buClr>
                <a:schemeClr val="dk1"/>
              </a:buClr>
              <a:buSzPts val="1750"/>
              <a:buChar char="●"/>
            </a:pPr>
            <a:r>
              <a:rPr lang="ru-RU" sz="1750">
                <a:solidFill>
                  <a:schemeClr val="dk1"/>
                </a:solidFill>
              </a:rPr>
              <a:t>Пропуски в данных отсутствуют.</a:t>
            </a:r>
            <a:endParaRPr sz="1750"/>
          </a:p>
        </p:txBody>
      </p:sp>
      <p:sp>
        <p:nvSpPr>
          <p:cNvPr id="145" name="Google Shape;145;p18"/>
          <p:cNvSpPr txBox="1"/>
          <p:nvPr/>
        </p:nvSpPr>
        <p:spPr>
          <a:xfrm>
            <a:off x="273550" y="2133600"/>
            <a:ext cx="5941800" cy="906000"/>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750"/>
              </a:spcBef>
              <a:spcAft>
                <a:spcPts val="0"/>
              </a:spcAft>
              <a:buClr>
                <a:schemeClr val="accent1"/>
              </a:buClr>
              <a:buSzPct val="123076"/>
              <a:buFont typeface="Noto Sans Symbols"/>
              <a:buNone/>
            </a:pPr>
            <a:r>
              <a:rPr lang="ru-RU" sz="2600">
                <a:solidFill>
                  <a:srgbClr val="F1BE29"/>
                </a:solidFill>
              </a:rPr>
              <a:t>Проверка на количество уникальных значений</a:t>
            </a:r>
            <a:endParaRPr/>
          </a:p>
        </p:txBody>
      </p:sp>
      <p:sp>
        <p:nvSpPr>
          <p:cNvPr id="146" name="Google Shape;146;p18"/>
          <p:cNvSpPr txBox="1"/>
          <p:nvPr>
            <p:ph idx="1" type="body"/>
          </p:nvPr>
        </p:nvSpPr>
        <p:spPr>
          <a:xfrm>
            <a:off x="81825" y="2801900"/>
            <a:ext cx="5746200" cy="1304100"/>
          </a:xfrm>
          <a:prstGeom prst="rect">
            <a:avLst/>
          </a:prstGeom>
          <a:noFill/>
          <a:ln>
            <a:noFill/>
          </a:ln>
        </p:spPr>
        <p:txBody>
          <a:bodyPr anchorCtr="0" anchor="t" bIns="45700" lIns="91425" spcFirstLastPara="1" rIns="91425" wrap="square" tIns="45700">
            <a:noAutofit/>
          </a:bodyPr>
          <a:lstStyle/>
          <a:p>
            <a:pPr indent="-339725" lvl="0" marL="457200" rtl="0" algn="just">
              <a:lnSpc>
                <a:spcPct val="100000"/>
              </a:lnSpc>
              <a:spcBef>
                <a:spcPts val="0"/>
              </a:spcBef>
              <a:spcAft>
                <a:spcPts val="0"/>
              </a:spcAft>
              <a:buClr>
                <a:schemeClr val="dk1"/>
              </a:buClr>
              <a:buSzPts val="1750"/>
              <a:buChar char="●"/>
            </a:pPr>
            <a:r>
              <a:rPr lang="ru-RU" sz="1750">
                <a:solidFill>
                  <a:schemeClr val="dk1"/>
                </a:solidFill>
              </a:rPr>
              <a:t>По отдельным показателям количество уникальных значений от 989-1020. По показателю Угол нашивки - 2 уникальных значения (0 и 90 градусов). Данный показатель был отнесен к категориальными со значениями 0 и 1.</a:t>
            </a:r>
            <a:endParaRPr sz="1750"/>
          </a:p>
        </p:txBody>
      </p:sp>
      <p:sp>
        <p:nvSpPr>
          <p:cNvPr id="147" name="Google Shape;147;p18"/>
          <p:cNvSpPr txBox="1"/>
          <p:nvPr/>
        </p:nvSpPr>
        <p:spPr>
          <a:xfrm>
            <a:off x="420397" y="5439203"/>
            <a:ext cx="71190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Анализ распределения данных</a:t>
            </a:r>
            <a:endParaRPr/>
          </a:p>
        </p:txBody>
      </p:sp>
      <p:pic>
        <p:nvPicPr>
          <p:cNvPr id="148" name="Google Shape;148;p18"/>
          <p:cNvPicPr preferRelativeResize="0"/>
          <p:nvPr/>
        </p:nvPicPr>
        <p:blipFill>
          <a:blip r:embed="rId3">
            <a:alphaModFix/>
          </a:blip>
          <a:stretch>
            <a:fillRect/>
          </a:stretch>
        </p:blipFill>
        <p:spPr>
          <a:xfrm>
            <a:off x="5828025" y="1557352"/>
            <a:ext cx="6172277" cy="5085699"/>
          </a:xfrm>
          <a:prstGeom prst="rect">
            <a:avLst/>
          </a:prstGeom>
          <a:noFill/>
          <a:ln>
            <a:noFill/>
          </a:ln>
        </p:spPr>
      </p:pic>
      <p:sp>
        <p:nvSpPr>
          <p:cNvPr id="149" name="Google Shape;149;p18"/>
          <p:cNvSpPr txBox="1"/>
          <p:nvPr>
            <p:ph idx="1" type="body"/>
          </p:nvPr>
        </p:nvSpPr>
        <p:spPr>
          <a:xfrm>
            <a:off x="204375" y="5833450"/>
            <a:ext cx="5352300" cy="600600"/>
          </a:xfrm>
          <a:prstGeom prst="rect">
            <a:avLst/>
          </a:prstGeom>
          <a:noFill/>
          <a:ln>
            <a:noFill/>
          </a:ln>
        </p:spPr>
        <p:txBody>
          <a:bodyPr anchorCtr="0" anchor="t" bIns="45700" lIns="91425" spcFirstLastPara="1" rIns="91425" wrap="square" tIns="45700">
            <a:noAutofit/>
          </a:bodyPr>
          <a:lstStyle/>
          <a:p>
            <a:pPr indent="-339725" lvl="0" marL="457200" rtl="0" algn="just">
              <a:lnSpc>
                <a:spcPct val="100000"/>
              </a:lnSpc>
              <a:spcBef>
                <a:spcPts val="0"/>
              </a:spcBef>
              <a:spcAft>
                <a:spcPts val="0"/>
              </a:spcAft>
              <a:buClr>
                <a:schemeClr val="dk1"/>
              </a:buClr>
              <a:buSzPts val="1750"/>
              <a:buChar char="●"/>
            </a:pPr>
            <a:r>
              <a:rPr lang="ru-RU" sz="1750"/>
              <a:t>Исходя из графиков данные распределены близко к нормальному</a:t>
            </a:r>
            <a:endParaRPr sz="1750"/>
          </a:p>
        </p:txBody>
      </p:sp>
      <p:sp>
        <p:nvSpPr>
          <p:cNvPr id="150" name="Google Shape;150;p18"/>
          <p:cNvSpPr txBox="1"/>
          <p:nvPr/>
        </p:nvSpPr>
        <p:spPr>
          <a:xfrm>
            <a:off x="6463000" y="1143800"/>
            <a:ext cx="5415600" cy="508800"/>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750"/>
              </a:spcBef>
              <a:spcAft>
                <a:spcPts val="0"/>
              </a:spcAft>
              <a:buClr>
                <a:schemeClr val="accent1"/>
              </a:buClr>
              <a:buSzPts val="3200"/>
              <a:buFont typeface="Noto Sans Symbols"/>
              <a:buNone/>
            </a:pPr>
            <a:r>
              <a:rPr i="1" lang="ru-RU" sz="1500">
                <a:solidFill>
                  <a:schemeClr val="accent1"/>
                </a:solidFill>
              </a:rPr>
              <a:t>Графики распределения</a:t>
            </a:r>
            <a:endParaRPr i="1" sz="1500">
              <a:solidFill>
                <a:schemeClr val="accent1"/>
              </a:solidFill>
            </a:endParaRPr>
          </a:p>
        </p:txBody>
      </p:sp>
      <p:sp>
        <p:nvSpPr>
          <p:cNvPr id="151" name="Google Shape;151;p18"/>
          <p:cNvSpPr txBox="1"/>
          <p:nvPr/>
        </p:nvSpPr>
        <p:spPr>
          <a:xfrm>
            <a:off x="420400" y="4436520"/>
            <a:ext cx="59418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Проверка на наличие дубликатов</a:t>
            </a:r>
            <a:endParaRPr/>
          </a:p>
        </p:txBody>
      </p:sp>
      <p:sp>
        <p:nvSpPr>
          <p:cNvPr id="152" name="Google Shape;152;p18"/>
          <p:cNvSpPr txBox="1"/>
          <p:nvPr>
            <p:ph idx="1" type="body"/>
          </p:nvPr>
        </p:nvSpPr>
        <p:spPr>
          <a:xfrm>
            <a:off x="204375" y="4905325"/>
            <a:ext cx="5501100" cy="600600"/>
          </a:xfrm>
          <a:prstGeom prst="rect">
            <a:avLst/>
          </a:prstGeom>
          <a:noFill/>
          <a:ln>
            <a:noFill/>
          </a:ln>
        </p:spPr>
        <p:txBody>
          <a:bodyPr anchorCtr="0" anchor="t" bIns="45700" lIns="91425" spcFirstLastPara="1" rIns="91425" wrap="square" tIns="45700">
            <a:noAutofit/>
          </a:bodyPr>
          <a:lstStyle/>
          <a:p>
            <a:pPr indent="-339725" lvl="0" marL="457200" rtl="0" algn="just">
              <a:lnSpc>
                <a:spcPct val="100000"/>
              </a:lnSpc>
              <a:spcBef>
                <a:spcPts val="0"/>
              </a:spcBef>
              <a:spcAft>
                <a:spcPts val="0"/>
              </a:spcAft>
              <a:buClr>
                <a:schemeClr val="dk1"/>
              </a:buClr>
              <a:buSzPts val="1750"/>
              <a:buChar char="●"/>
            </a:pPr>
            <a:r>
              <a:rPr lang="ru-RU" sz="1750"/>
              <a:t>Исходя из графиков данные распределены близко к нормальному</a:t>
            </a:r>
            <a:endParaRPr sz="175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58" name="Google Shape;158;p19"/>
          <p:cNvSpPr/>
          <p:nvPr/>
        </p:nvSpPr>
        <p:spPr>
          <a:xfrm>
            <a:off x="3182130" y="477800"/>
            <a:ext cx="65730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Анализ и предоб</a:t>
            </a:r>
            <a:r>
              <a:rPr lang="ru-RU" sz="2800">
                <a:solidFill>
                  <a:srgbClr val="065CAB"/>
                </a:solidFill>
              </a:rPr>
              <a:t>работка данных (2)</a:t>
            </a:r>
            <a:endParaRPr b="0" i="0" sz="2800" u="none" cap="none" strike="noStrike">
              <a:solidFill>
                <a:schemeClr val="lt1"/>
              </a:solidFill>
              <a:latin typeface="Arial"/>
              <a:ea typeface="Arial"/>
              <a:cs typeface="Arial"/>
              <a:sym typeface="Arial"/>
            </a:endParaRPr>
          </a:p>
        </p:txBody>
      </p:sp>
      <p:sp>
        <p:nvSpPr>
          <p:cNvPr id="159" name="Google Shape;159;p19"/>
          <p:cNvSpPr txBox="1"/>
          <p:nvPr/>
        </p:nvSpPr>
        <p:spPr>
          <a:xfrm>
            <a:off x="122426" y="1466600"/>
            <a:ext cx="5700900" cy="508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Анализ на наличие выбросов (1)</a:t>
            </a:r>
            <a:endParaRPr/>
          </a:p>
        </p:txBody>
      </p:sp>
      <p:sp>
        <p:nvSpPr>
          <p:cNvPr id="160" name="Google Shape;160;p19"/>
          <p:cNvSpPr txBox="1"/>
          <p:nvPr>
            <p:ph idx="1" type="body"/>
          </p:nvPr>
        </p:nvSpPr>
        <p:spPr>
          <a:xfrm>
            <a:off x="61225" y="2133600"/>
            <a:ext cx="5823300" cy="1931400"/>
          </a:xfrm>
          <a:prstGeom prst="rect">
            <a:avLst/>
          </a:prstGeom>
          <a:noFill/>
          <a:ln>
            <a:noFill/>
          </a:ln>
        </p:spPr>
        <p:txBody>
          <a:bodyPr anchorCtr="0" anchor="t" bIns="45700" lIns="91425" spcFirstLastPara="1" rIns="91425" wrap="square" tIns="45700">
            <a:noAutofit/>
          </a:bodyPr>
          <a:lstStyle/>
          <a:p>
            <a:pPr indent="-339725" lvl="0" marL="457200" rtl="0" algn="just">
              <a:lnSpc>
                <a:spcPct val="100000"/>
              </a:lnSpc>
              <a:spcBef>
                <a:spcPts val="0"/>
              </a:spcBef>
              <a:spcAft>
                <a:spcPts val="0"/>
              </a:spcAft>
              <a:buClr>
                <a:schemeClr val="dk1"/>
              </a:buClr>
              <a:buSzPts val="1750"/>
              <a:buChar char="●"/>
            </a:pPr>
            <a:r>
              <a:rPr lang="ru-RU" sz="1750">
                <a:solidFill>
                  <a:schemeClr val="dk1"/>
                </a:solidFill>
              </a:rPr>
              <a:t>На основании визуального анализа графиков распределения и pairplot, а также boxplot, выявлены признаки с выбросами, которые в дальнейшем были оценены с помощью z-scores и Изолирующего леса. </a:t>
            </a:r>
            <a:endParaRPr sz="1750">
              <a:solidFill>
                <a:schemeClr val="dk1"/>
              </a:solidFill>
            </a:endParaRPr>
          </a:p>
        </p:txBody>
      </p:sp>
      <p:pic>
        <p:nvPicPr>
          <p:cNvPr id="161" name="Google Shape;161;p19"/>
          <p:cNvPicPr preferRelativeResize="0"/>
          <p:nvPr/>
        </p:nvPicPr>
        <p:blipFill>
          <a:blip r:embed="rId3">
            <a:alphaModFix/>
          </a:blip>
          <a:stretch>
            <a:fillRect/>
          </a:stretch>
        </p:blipFill>
        <p:spPr>
          <a:xfrm>
            <a:off x="6073445" y="1238753"/>
            <a:ext cx="5823278" cy="5470697"/>
          </a:xfrm>
          <a:prstGeom prst="rect">
            <a:avLst/>
          </a:prstGeom>
          <a:noFill/>
          <a:ln>
            <a:noFill/>
          </a:ln>
        </p:spPr>
      </p:pic>
      <p:sp>
        <p:nvSpPr>
          <p:cNvPr id="162" name="Google Shape;162;p19"/>
          <p:cNvSpPr txBox="1"/>
          <p:nvPr/>
        </p:nvSpPr>
        <p:spPr>
          <a:xfrm>
            <a:off x="10011825" y="957800"/>
            <a:ext cx="1477200" cy="508800"/>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750"/>
              </a:spcBef>
              <a:spcAft>
                <a:spcPts val="0"/>
              </a:spcAft>
              <a:buClr>
                <a:schemeClr val="accent1"/>
              </a:buClr>
              <a:buSzPts val="3200"/>
              <a:buFont typeface="Noto Sans Symbols"/>
              <a:buNone/>
            </a:pPr>
            <a:r>
              <a:rPr i="1" lang="ru-RU" sz="1500">
                <a:solidFill>
                  <a:schemeClr val="accent1"/>
                </a:solidFill>
              </a:rPr>
              <a:t>Pairplot</a:t>
            </a:r>
            <a:endParaRPr i="1" sz="1500">
              <a:solidFill>
                <a:schemeClr val="accent1"/>
              </a:solidFill>
            </a:endParaRPr>
          </a:p>
        </p:txBody>
      </p:sp>
      <p:pic>
        <p:nvPicPr>
          <p:cNvPr id="163" name="Google Shape;163;p19"/>
          <p:cNvPicPr preferRelativeResize="0"/>
          <p:nvPr/>
        </p:nvPicPr>
        <p:blipFill>
          <a:blip r:embed="rId4">
            <a:alphaModFix/>
          </a:blip>
          <a:stretch>
            <a:fillRect/>
          </a:stretch>
        </p:blipFill>
        <p:spPr>
          <a:xfrm>
            <a:off x="335650" y="3906800"/>
            <a:ext cx="5487676" cy="2770525"/>
          </a:xfrm>
          <a:prstGeom prst="rect">
            <a:avLst/>
          </a:prstGeom>
          <a:noFill/>
          <a:ln>
            <a:noFill/>
          </a:ln>
        </p:spPr>
      </p:pic>
      <p:sp>
        <p:nvSpPr>
          <p:cNvPr id="164" name="Google Shape;164;p19"/>
          <p:cNvSpPr txBox="1"/>
          <p:nvPr/>
        </p:nvSpPr>
        <p:spPr>
          <a:xfrm>
            <a:off x="4407325" y="3483900"/>
            <a:ext cx="1477200" cy="508800"/>
          </a:xfrm>
          <a:prstGeom prst="rect">
            <a:avLst/>
          </a:prstGeom>
          <a:noFill/>
          <a:ln>
            <a:noFill/>
          </a:ln>
        </p:spPr>
        <p:txBody>
          <a:bodyPr anchorCtr="0" anchor="t" bIns="45700" lIns="91425" spcFirstLastPara="1" rIns="91425" wrap="square" tIns="45700">
            <a:normAutofit lnSpcReduction="20000"/>
          </a:bodyPr>
          <a:lstStyle/>
          <a:p>
            <a:pPr indent="0" lvl="0" marL="0" marR="0" rtl="0" algn="r">
              <a:lnSpc>
                <a:spcPct val="90000"/>
              </a:lnSpc>
              <a:spcBef>
                <a:spcPts val="750"/>
              </a:spcBef>
              <a:spcAft>
                <a:spcPts val="0"/>
              </a:spcAft>
              <a:buClr>
                <a:schemeClr val="accent1"/>
              </a:buClr>
              <a:buSzPts val="3200"/>
              <a:buFont typeface="Noto Sans Symbols"/>
              <a:buNone/>
            </a:pPr>
            <a:r>
              <a:t/>
            </a:r>
            <a:endParaRPr i="1" sz="1500">
              <a:solidFill>
                <a:schemeClr val="accent1"/>
              </a:solidFill>
            </a:endParaRPr>
          </a:p>
          <a:p>
            <a:pPr indent="0" lvl="0" marL="0" marR="0" rtl="0" algn="r">
              <a:lnSpc>
                <a:spcPct val="90000"/>
              </a:lnSpc>
              <a:spcBef>
                <a:spcPts val="750"/>
              </a:spcBef>
              <a:spcAft>
                <a:spcPts val="0"/>
              </a:spcAft>
              <a:buClr>
                <a:schemeClr val="accent1"/>
              </a:buClr>
              <a:buSzPts val="3200"/>
              <a:buFont typeface="Noto Sans Symbols"/>
              <a:buNone/>
            </a:pPr>
            <a:r>
              <a:rPr i="1" lang="ru-RU" sz="1500">
                <a:solidFill>
                  <a:schemeClr val="accent1"/>
                </a:solidFill>
              </a:rPr>
              <a:t>Boxplot</a:t>
            </a:r>
            <a:endParaRPr i="1" sz="15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70" name="Google Shape;170;p20"/>
          <p:cNvSpPr/>
          <p:nvPr/>
        </p:nvSpPr>
        <p:spPr>
          <a:xfrm>
            <a:off x="3182130" y="477800"/>
            <a:ext cx="65730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Анализ и предо</a:t>
            </a:r>
            <a:r>
              <a:rPr lang="ru-RU" sz="2800">
                <a:solidFill>
                  <a:srgbClr val="065CAB"/>
                </a:solidFill>
              </a:rPr>
              <a:t>бработка данных (3)</a:t>
            </a:r>
            <a:endParaRPr b="0" i="0" sz="2800" u="none" cap="none" strike="noStrike">
              <a:solidFill>
                <a:schemeClr val="lt1"/>
              </a:solidFill>
              <a:latin typeface="Arial"/>
              <a:ea typeface="Arial"/>
              <a:cs typeface="Arial"/>
              <a:sym typeface="Arial"/>
            </a:endParaRPr>
          </a:p>
        </p:txBody>
      </p:sp>
      <p:sp>
        <p:nvSpPr>
          <p:cNvPr id="171" name="Google Shape;171;p20"/>
          <p:cNvSpPr txBox="1"/>
          <p:nvPr/>
        </p:nvSpPr>
        <p:spPr>
          <a:xfrm>
            <a:off x="162577" y="1143800"/>
            <a:ext cx="107163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Анализ на наличие выбросов (2)</a:t>
            </a:r>
            <a:endParaRPr/>
          </a:p>
        </p:txBody>
      </p:sp>
      <p:sp>
        <p:nvSpPr>
          <p:cNvPr id="172" name="Google Shape;172;p20"/>
          <p:cNvSpPr txBox="1"/>
          <p:nvPr>
            <p:ph idx="1" type="body"/>
          </p:nvPr>
        </p:nvSpPr>
        <p:spPr>
          <a:xfrm>
            <a:off x="550875" y="1557350"/>
            <a:ext cx="11777100" cy="5493300"/>
          </a:xfrm>
          <a:prstGeom prst="rect">
            <a:avLst/>
          </a:prstGeom>
          <a:noFill/>
          <a:ln>
            <a:noFill/>
          </a:ln>
        </p:spPr>
        <p:txBody>
          <a:bodyPr anchorCtr="0" anchor="t" bIns="45700" lIns="91425" spcFirstLastPara="1" rIns="91425" wrap="square" tIns="45700">
            <a:noAutofit/>
          </a:bodyPr>
          <a:lstStyle/>
          <a:p>
            <a:pPr indent="-336550" lvl="0" marL="457200" rtl="0" algn="just">
              <a:lnSpc>
                <a:spcPct val="100000"/>
              </a:lnSpc>
              <a:spcBef>
                <a:spcPts val="0"/>
              </a:spcBef>
              <a:spcAft>
                <a:spcPts val="0"/>
              </a:spcAft>
              <a:buClr>
                <a:schemeClr val="dk1"/>
              </a:buClr>
              <a:buSzPts val="1700"/>
              <a:buChar char="●"/>
            </a:pPr>
            <a:r>
              <a:rPr b="1" lang="ru-RU" sz="1700">
                <a:solidFill>
                  <a:schemeClr val="dk1"/>
                </a:solidFill>
              </a:rPr>
              <a:t>(1) Визуальный анализ: </a:t>
            </a:r>
            <a:r>
              <a:rPr lang="ru-RU" sz="1700">
                <a:solidFill>
                  <a:schemeClr val="dk1"/>
                </a:solidFill>
              </a:rPr>
              <a:t>Признаки с большим количеством относительно компактно расположенных точек за пределами усов boxplot </a:t>
            </a:r>
            <a:r>
              <a:rPr lang="ru-RU" sz="1700">
                <a:solidFill>
                  <a:schemeClr val="dk1"/>
                </a:solidFill>
              </a:rPr>
              <a:t>(Q1 - 1.5 * IQR и Q3 + 1.5 * IQR)</a:t>
            </a:r>
            <a:r>
              <a:rPr lang="ru-RU" sz="1700">
                <a:solidFill>
                  <a:schemeClr val="dk1"/>
                </a:solidFill>
              </a:rPr>
              <a:t>, не рассматривались как выбросы - принимались как возможный вариант нормы.</a:t>
            </a:r>
            <a:endParaRPr sz="1700">
              <a:solidFill>
                <a:schemeClr val="dk1"/>
              </a:solidFill>
            </a:endParaRPr>
          </a:p>
          <a:p>
            <a:pPr indent="0" lvl="0" marL="457200" rtl="0" algn="just">
              <a:lnSpc>
                <a:spcPct val="100000"/>
              </a:lnSpc>
              <a:spcBef>
                <a:spcPts val="1000"/>
              </a:spcBef>
              <a:spcAft>
                <a:spcPts val="0"/>
              </a:spcAft>
              <a:buNone/>
            </a:pPr>
            <a:r>
              <a:rPr lang="ru-RU" sz="1700">
                <a:solidFill>
                  <a:schemeClr val="dk1"/>
                </a:solidFill>
              </a:rPr>
              <a:t>В качестве выбросов рассматривались отдельные точки, находящиеся существенно дальше усов/основной массы точек. </a:t>
            </a:r>
            <a:endParaRPr sz="1700">
              <a:solidFill>
                <a:schemeClr val="dk1"/>
              </a:solidFill>
            </a:endParaRPr>
          </a:p>
          <a:p>
            <a:pPr indent="0" lvl="0" marL="457200" rtl="0" algn="just">
              <a:lnSpc>
                <a:spcPct val="100000"/>
              </a:lnSpc>
              <a:spcBef>
                <a:spcPts val="1000"/>
              </a:spcBef>
              <a:spcAft>
                <a:spcPts val="0"/>
              </a:spcAft>
              <a:buNone/>
            </a:pPr>
            <a:r>
              <a:rPr lang="ru-RU" sz="1700">
                <a:solidFill>
                  <a:schemeClr val="dk1"/>
                </a:solidFill>
              </a:rPr>
              <a:t>Для дальнейшего анализа были выбраны следующие 8 признаков: </a:t>
            </a:r>
            <a:r>
              <a:rPr lang="ru-RU" sz="1700">
                <a:solidFill>
                  <a:schemeClr val="dk1"/>
                </a:solidFill>
              </a:rPr>
              <a:t>'Плотность нашивки', 'Плотность, кг/м3', 'модуль упругости, ГПа','Температура вспышки, С_2', 'Поверхностная плотность, г/м2', 'Содержание эпоксидных групп,%_2', 'Количество отвердителя, м.%', 'Потребление смолы, г/м2'.</a:t>
            </a:r>
            <a:endParaRPr sz="1700">
              <a:solidFill>
                <a:schemeClr val="dk1"/>
              </a:solidFill>
            </a:endParaRPr>
          </a:p>
          <a:p>
            <a:pPr indent="-336550" lvl="0" marL="457200" rtl="0" algn="just">
              <a:lnSpc>
                <a:spcPct val="100000"/>
              </a:lnSpc>
              <a:spcBef>
                <a:spcPts val="1000"/>
              </a:spcBef>
              <a:spcAft>
                <a:spcPts val="0"/>
              </a:spcAft>
              <a:buClr>
                <a:schemeClr val="dk1"/>
              </a:buClr>
              <a:buSzPts val="1700"/>
              <a:buChar char="●"/>
            </a:pPr>
            <a:r>
              <a:rPr b="1" lang="ru-RU" sz="1700">
                <a:solidFill>
                  <a:schemeClr val="dk1"/>
                </a:solidFill>
              </a:rPr>
              <a:t>(2) z-scores:</a:t>
            </a:r>
            <a:r>
              <a:rPr lang="ru-RU" sz="1700">
                <a:solidFill>
                  <a:schemeClr val="dk1"/>
                </a:solidFill>
              </a:rPr>
              <a:t> Далее выбранные признаки оценивались при помощи z-score (данные в Dataframe были стандартизированы функцией StandardScaler и применена функция z-scores, показывающая отклонение значений от среднего) и значения за пределами 3 сигм от среднего были отмечены как выбросы).</a:t>
            </a:r>
            <a:endParaRPr sz="1700">
              <a:solidFill>
                <a:schemeClr val="dk1"/>
              </a:solidFill>
            </a:endParaRPr>
          </a:p>
          <a:p>
            <a:pPr indent="-336550" lvl="0" marL="457200" rtl="0" algn="just">
              <a:lnSpc>
                <a:spcPct val="100000"/>
              </a:lnSpc>
              <a:spcBef>
                <a:spcPts val="1000"/>
              </a:spcBef>
              <a:spcAft>
                <a:spcPts val="0"/>
              </a:spcAft>
              <a:buClr>
                <a:schemeClr val="dk1"/>
              </a:buClr>
              <a:buSzPts val="1700"/>
              <a:buChar char="●"/>
            </a:pPr>
            <a:r>
              <a:rPr b="1" lang="ru-RU" sz="1700">
                <a:solidFill>
                  <a:schemeClr val="dk1"/>
                </a:solidFill>
              </a:rPr>
              <a:t>(3) Изолирующий лес:</a:t>
            </a:r>
            <a:r>
              <a:rPr lang="ru-RU" sz="1700">
                <a:solidFill>
                  <a:schemeClr val="dk1"/>
                </a:solidFill>
              </a:rPr>
              <a:t> Алгоритм работает путём случайного разбиения и изоляции точек данных в наборе данных. Для этого он создаёт группы узлов и изолирует их на основе их атрибутов. Данные предварительно были нормализованы при помощи функции MinMaxScaler.</a:t>
            </a:r>
            <a:endParaRPr sz="1700">
              <a:solidFill>
                <a:srgbClr val="3B3B3B"/>
              </a:solidFill>
              <a:highlight>
                <a:srgbClr val="FFFFFF"/>
              </a:highlight>
              <a:latin typeface="Courier New"/>
              <a:ea typeface="Courier New"/>
              <a:cs typeface="Courier New"/>
              <a:sym typeface="Courier New"/>
            </a:endParaRPr>
          </a:p>
          <a:p>
            <a:pPr indent="-336550" lvl="0" marL="457200" rtl="0" algn="just">
              <a:lnSpc>
                <a:spcPct val="135714"/>
              </a:lnSpc>
              <a:spcBef>
                <a:spcPts val="1000"/>
              </a:spcBef>
              <a:spcAft>
                <a:spcPts val="0"/>
              </a:spcAft>
              <a:buClr>
                <a:schemeClr val="dk1"/>
              </a:buClr>
              <a:buSzPts val="1700"/>
              <a:buChar char="●"/>
            </a:pPr>
            <a:r>
              <a:rPr lang="ru-RU" sz="1700">
                <a:solidFill>
                  <a:schemeClr val="dk1"/>
                </a:solidFill>
              </a:rPr>
              <a:t>По итогам этапов (2) и (3) были удалены все выявленные выбросы из Набора данных.</a:t>
            </a:r>
            <a:endParaRPr sz="1700">
              <a:solidFill>
                <a:schemeClr val="dk1"/>
              </a:solidFill>
            </a:endParaRPr>
          </a:p>
          <a:p>
            <a:pPr indent="-336550" lvl="0" marL="457200" rtl="0" algn="just">
              <a:lnSpc>
                <a:spcPct val="100000"/>
              </a:lnSpc>
              <a:spcBef>
                <a:spcPts val="1000"/>
              </a:spcBef>
              <a:spcAft>
                <a:spcPts val="1000"/>
              </a:spcAft>
              <a:buClr>
                <a:schemeClr val="dk1"/>
              </a:buClr>
              <a:buSzPts val="1700"/>
              <a:buChar char="●"/>
            </a:pPr>
            <a:r>
              <a:rPr lang="ru-RU" sz="1700">
                <a:solidFill>
                  <a:schemeClr val="dk1"/>
                </a:solidFill>
              </a:rPr>
              <a:t>Общий объем выбросов в Наборе данных несущественный (по boxplot - не более 2,05% по каждому признаку, по z-score - не превышает 1% по каждому признаку, по Изолирующему лесу - 2,05%.</a:t>
            </a:r>
            <a:endParaRPr sz="1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78" name="Google Shape;178;p21"/>
          <p:cNvSpPr/>
          <p:nvPr/>
        </p:nvSpPr>
        <p:spPr>
          <a:xfrm>
            <a:off x="3182130" y="477800"/>
            <a:ext cx="65730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Анализ и п</a:t>
            </a:r>
            <a:r>
              <a:rPr lang="ru-RU" sz="2800">
                <a:solidFill>
                  <a:srgbClr val="065CAB"/>
                </a:solidFill>
              </a:rPr>
              <a:t>редобработка данных (4)</a:t>
            </a:r>
            <a:endParaRPr b="0" i="0" sz="2800" u="none" cap="none" strike="noStrike">
              <a:solidFill>
                <a:schemeClr val="lt1"/>
              </a:solidFill>
              <a:latin typeface="Arial"/>
              <a:ea typeface="Arial"/>
              <a:cs typeface="Arial"/>
              <a:sym typeface="Arial"/>
            </a:endParaRPr>
          </a:p>
        </p:txBody>
      </p:sp>
      <p:sp>
        <p:nvSpPr>
          <p:cNvPr id="179" name="Google Shape;179;p21"/>
          <p:cNvSpPr txBox="1"/>
          <p:nvPr/>
        </p:nvSpPr>
        <p:spPr>
          <a:xfrm>
            <a:off x="162577" y="1143800"/>
            <a:ext cx="107163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Анализ на наличие выбросов (3)</a:t>
            </a:r>
            <a:endParaRPr/>
          </a:p>
        </p:txBody>
      </p:sp>
      <p:sp>
        <p:nvSpPr>
          <p:cNvPr id="180" name="Google Shape;180;p21"/>
          <p:cNvSpPr txBox="1"/>
          <p:nvPr>
            <p:ph idx="1" type="body"/>
          </p:nvPr>
        </p:nvSpPr>
        <p:spPr>
          <a:xfrm>
            <a:off x="162575" y="1557350"/>
            <a:ext cx="11757300" cy="600600"/>
          </a:xfrm>
          <a:prstGeom prst="rect">
            <a:avLst/>
          </a:prstGeom>
          <a:noFill/>
          <a:ln>
            <a:noFill/>
          </a:ln>
        </p:spPr>
        <p:txBody>
          <a:bodyPr anchorCtr="0" anchor="t" bIns="45700" lIns="91425" spcFirstLastPara="1" rIns="91425" wrap="square" tIns="45700">
            <a:noAutofit/>
          </a:bodyPr>
          <a:lstStyle/>
          <a:p>
            <a:pPr indent="-339725" lvl="0" marL="457200" rtl="0" algn="just">
              <a:lnSpc>
                <a:spcPct val="100000"/>
              </a:lnSpc>
              <a:spcBef>
                <a:spcPts val="0"/>
              </a:spcBef>
              <a:spcAft>
                <a:spcPts val="1000"/>
              </a:spcAft>
              <a:buClr>
                <a:schemeClr val="dk1"/>
              </a:buClr>
              <a:buSzPts val="1750"/>
              <a:buChar char="●"/>
            </a:pPr>
            <a:r>
              <a:rPr lang="ru-RU" sz="1750">
                <a:solidFill>
                  <a:schemeClr val="dk1"/>
                </a:solidFill>
              </a:rPr>
              <a:t>По итогам исключения выбросов осталось 948 из 1023 (93%) строк (наблюдений), графики распределения существенно не изменились.</a:t>
            </a:r>
            <a:endParaRPr sz="1750">
              <a:solidFill>
                <a:schemeClr val="dk1"/>
              </a:solidFill>
            </a:endParaRPr>
          </a:p>
        </p:txBody>
      </p:sp>
      <p:pic>
        <p:nvPicPr>
          <p:cNvPr id="181" name="Google Shape;181;p21"/>
          <p:cNvPicPr preferRelativeResize="0"/>
          <p:nvPr/>
        </p:nvPicPr>
        <p:blipFill>
          <a:blip r:embed="rId3">
            <a:alphaModFix/>
          </a:blip>
          <a:stretch>
            <a:fillRect/>
          </a:stretch>
        </p:blipFill>
        <p:spPr>
          <a:xfrm>
            <a:off x="1722053" y="2314200"/>
            <a:ext cx="7366684" cy="4395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idx="12" type="sldNum"/>
          </p:nvPr>
        </p:nvSpPr>
        <p:spPr>
          <a:xfrm>
            <a:off x="273628" y="6434051"/>
            <a:ext cx="570309" cy="27525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87" name="Google Shape;187;p22"/>
          <p:cNvSpPr/>
          <p:nvPr/>
        </p:nvSpPr>
        <p:spPr>
          <a:xfrm>
            <a:off x="3182130" y="477800"/>
            <a:ext cx="65730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Анализ и предобработка данных (5)</a:t>
            </a:r>
            <a:endParaRPr b="0" i="0" sz="2800" u="none" cap="none" strike="noStrike">
              <a:solidFill>
                <a:schemeClr val="lt1"/>
              </a:solidFill>
              <a:latin typeface="Arial"/>
              <a:ea typeface="Arial"/>
              <a:cs typeface="Arial"/>
              <a:sym typeface="Arial"/>
            </a:endParaRPr>
          </a:p>
        </p:txBody>
      </p:sp>
      <p:sp>
        <p:nvSpPr>
          <p:cNvPr id="188" name="Google Shape;188;p22"/>
          <p:cNvSpPr txBox="1"/>
          <p:nvPr/>
        </p:nvSpPr>
        <p:spPr>
          <a:xfrm>
            <a:off x="273627" y="1411250"/>
            <a:ext cx="107163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Проверка на наличие корреляции между признаками</a:t>
            </a:r>
            <a:endParaRPr/>
          </a:p>
        </p:txBody>
      </p:sp>
      <p:sp>
        <p:nvSpPr>
          <p:cNvPr id="189" name="Google Shape;189;p22"/>
          <p:cNvSpPr txBox="1"/>
          <p:nvPr>
            <p:ph idx="1" type="body"/>
          </p:nvPr>
        </p:nvSpPr>
        <p:spPr>
          <a:xfrm>
            <a:off x="146375" y="1906125"/>
            <a:ext cx="11763000" cy="600600"/>
          </a:xfrm>
          <a:prstGeom prst="rect">
            <a:avLst/>
          </a:prstGeom>
          <a:noFill/>
          <a:ln>
            <a:noFill/>
          </a:ln>
        </p:spPr>
        <p:txBody>
          <a:bodyPr anchorCtr="0" anchor="t" bIns="45700" lIns="91425" spcFirstLastPara="1" rIns="91425" wrap="square" tIns="45700">
            <a:noAutofit/>
          </a:bodyPr>
          <a:lstStyle/>
          <a:p>
            <a:pPr indent="-339725" lvl="0" marL="457200" rtl="0" algn="just">
              <a:lnSpc>
                <a:spcPct val="135714"/>
              </a:lnSpc>
              <a:spcBef>
                <a:spcPts val="0"/>
              </a:spcBef>
              <a:spcAft>
                <a:spcPts val="0"/>
              </a:spcAft>
              <a:buClr>
                <a:schemeClr val="dk1"/>
              </a:buClr>
              <a:buSzPts val="1750"/>
              <a:buChar char="●"/>
            </a:pPr>
            <a:r>
              <a:rPr lang="ru-RU" sz="1750">
                <a:solidFill>
                  <a:schemeClr val="dk1"/>
                </a:solidFill>
              </a:rPr>
              <a:t>Корреляция между признаками низкая. В модель включены все признаки.</a:t>
            </a:r>
            <a:endParaRPr sz="1750"/>
          </a:p>
        </p:txBody>
      </p:sp>
      <p:pic>
        <p:nvPicPr>
          <p:cNvPr id="190" name="Google Shape;190;p22"/>
          <p:cNvPicPr preferRelativeResize="0"/>
          <p:nvPr/>
        </p:nvPicPr>
        <p:blipFill>
          <a:blip r:embed="rId3">
            <a:alphaModFix/>
          </a:blip>
          <a:stretch>
            <a:fillRect/>
          </a:stretch>
        </p:blipFill>
        <p:spPr>
          <a:xfrm>
            <a:off x="1214775" y="2279300"/>
            <a:ext cx="8008776" cy="457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f,kjyVUNE_28012021">
  <a:themeElements>
    <a:clrScheme name="МГТУ10128">
      <a:dk1>
        <a:srgbClr val="000000"/>
      </a:dk1>
      <a:lt1>
        <a:srgbClr val="FFFFFF"/>
      </a:lt1>
      <a:dk2>
        <a:srgbClr val="062646"/>
      </a:dk2>
      <a:lt2>
        <a:srgbClr val="E3F0FD"/>
      </a:lt2>
      <a:accent1>
        <a:srgbClr val="0E5DAB"/>
      </a:accent1>
      <a:accent2>
        <a:srgbClr val="7BC6DF"/>
      </a:accent2>
      <a:accent3>
        <a:srgbClr val="F99D27"/>
      </a:accent3>
      <a:accent4>
        <a:srgbClr val="BDD7EE"/>
      </a:accent4>
      <a:accent5>
        <a:srgbClr val="FFC000"/>
      </a:accent5>
      <a:accent6>
        <a:srgbClr val="A5A5A5"/>
      </a:accent6>
      <a:hlink>
        <a:srgbClr val="1F75E2"/>
      </a:hlink>
      <a:folHlink>
        <a:srgbClr val="FA34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f,kjyVUNE_28012021">
  <a:themeElements>
    <a:clrScheme name="МГТУ10128">
      <a:dk1>
        <a:srgbClr val="000000"/>
      </a:dk1>
      <a:lt1>
        <a:srgbClr val="FFFFFF"/>
      </a:lt1>
      <a:dk2>
        <a:srgbClr val="062646"/>
      </a:dk2>
      <a:lt2>
        <a:srgbClr val="E3F0FD"/>
      </a:lt2>
      <a:accent1>
        <a:srgbClr val="0E5DAB"/>
      </a:accent1>
      <a:accent2>
        <a:srgbClr val="7BC6DF"/>
      </a:accent2>
      <a:accent3>
        <a:srgbClr val="F99D27"/>
      </a:accent3>
      <a:accent4>
        <a:srgbClr val="BDD7EE"/>
      </a:accent4>
      <a:accent5>
        <a:srgbClr val="FFC000"/>
      </a:accent5>
      <a:accent6>
        <a:srgbClr val="A5A5A5"/>
      </a:accent6>
      <a:hlink>
        <a:srgbClr val="1F75E2"/>
      </a:hlink>
      <a:folHlink>
        <a:srgbClr val="FA34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